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  <p:sldMasterId id="2147483752" r:id="rId5"/>
  </p:sldMasterIdLst>
  <p:notesMasterIdLst>
    <p:notesMasterId r:id="rId49"/>
  </p:notesMasterIdLst>
  <p:handoutMasterIdLst>
    <p:handoutMasterId r:id="rId50"/>
  </p:handoutMasterIdLst>
  <p:sldIdLst>
    <p:sldId id="257" r:id="rId6"/>
    <p:sldId id="389" r:id="rId7"/>
    <p:sldId id="384" r:id="rId8"/>
    <p:sldId id="395" r:id="rId9"/>
    <p:sldId id="397" r:id="rId10"/>
    <p:sldId id="399" r:id="rId11"/>
    <p:sldId id="401" r:id="rId12"/>
    <p:sldId id="400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15" r:id="rId34"/>
    <p:sldId id="431" r:id="rId35"/>
    <p:sldId id="432" r:id="rId36"/>
    <p:sldId id="433" r:id="rId37"/>
    <p:sldId id="430" r:id="rId38"/>
    <p:sldId id="423" r:id="rId39"/>
    <p:sldId id="424" r:id="rId40"/>
    <p:sldId id="425" r:id="rId41"/>
    <p:sldId id="426" r:id="rId42"/>
    <p:sldId id="428" r:id="rId43"/>
    <p:sldId id="321" r:id="rId44"/>
    <p:sldId id="392" r:id="rId45"/>
    <p:sldId id="436" r:id="rId46"/>
    <p:sldId id="391" r:id="rId47"/>
    <p:sldId id="42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5120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3634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2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75678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310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31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43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4531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9142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551680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3541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81921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2848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5012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784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mustgethealthy.com/2021/09/ways-prevent-non-communicable-diseases.html" TargetMode="External"/><Relationship Id="rId7" Type="http://schemas.openxmlformats.org/officeDocument/2006/relationships/hyperlink" Target="https://www.mayoclinic.org/diseases-conditions/mental-illness/symptoms-causes/syc-20374968" TargetMode="External"/><Relationship Id="rId2" Type="http://schemas.openxmlformats.org/officeDocument/2006/relationships/hyperlink" Target="https://www.mayoclinic.org/diseases-conditions/parkinsons-disease/diagnosis-treatment/drc-20376062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ncbi.nlm.nih.gov/pmc/articles/PMC5959313/" TargetMode="External"/><Relationship Id="rId5" Type="http://schemas.openxmlformats.org/officeDocument/2006/relationships/hyperlink" Target="https://www.who.int/news-room/fact-sheets/detail/mental-disorders" TargetMode="External"/><Relationship Id="rId4" Type="http://schemas.openxmlformats.org/officeDocument/2006/relationships/hyperlink" Target="https://mfa.gov.lk/embassy-of-sri-lanka-launches-global-youth-ambassadors-program-trip-to-sri-lanka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14CCA4D-54D6-E4E3-7034-4503CF3E79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50000"/>
          </a:blip>
          <a:srcRect t="6226" b="6226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6722"/>
            <a:ext cx="12191980" cy="163100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of combating non-communicable diseases in Sri Lanka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58962" y="4078593"/>
            <a:ext cx="2461564" cy="2265216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kern="1200" dirty="0">
                <a:latin typeface="+mn-lt"/>
                <a:ea typeface="+mn-ea"/>
                <a:cs typeface="+mn-cs"/>
              </a:rPr>
              <a:t>By MLB_10.2_02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6473B3B-C9C9-A604-1B28-37FB22F5E0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1867" y="109593"/>
            <a:ext cx="1946008" cy="11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ED6AB77-704A-6F18-6B5E-A2CCF627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" b="6118"/>
          <a:stretch/>
        </p:blipFill>
        <p:spPr bwMode="auto">
          <a:xfrm>
            <a:off x="2271853" y="591846"/>
            <a:ext cx="5076367" cy="566584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E688BD7B-4526-C2EB-5DD7-0E014ED02A5C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5DC186-EFC0-A444-1F9D-A6C6582893F7}"/>
              </a:ext>
            </a:extLst>
          </p:cNvPr>
          <p:cNvSpPr txBox="1"/>
          <p:nvPr/>
        </p:nvSpPr>
        <p:spPr>
          <a:xfrm>
            <a:off x="308728" y="354764"/>
            <a:ext cx="610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1 . </a:t>
            </a: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084C4-382B-5F09-33B1-DD66E4624197}"/>
              </a:ext>
            </a:extLst>
          </p:cNvPr>
          <p:cNvSpPr txBox="1"/>
          <p:nvPr/>
        </p:nvSpPr>
        <p:spPr>
          <a:xfrm>
            <a:off x="308728" y="1122037"/>
            <a:ext cx="9438587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Cancer is </a:t>
            </a:r>
            <a:r>
              <a:rPr lang="en-US" sz="28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disease in which some of the body's cells grow uncontrollably and spread to other parts of the body.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484EE-3AA8-8B7D-083A-4245F8E388AA}"/>
              </a:ext>
            </a:extLst>
          </p:cNvPr>
          <p:cNvSpPr txBox="1"/>
          <p:nvPr/>
        </p:nvSpPr>
        <p:spPr>
          <a:xfrm>
            <a:off x="308728" y="2429537"/>
            <a:ext cx="945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is becoming more prevalent in Sri Lanka.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591AF-0F0F-A786-4483-030160A1BB1A}"/>
              </a:ext>
            </a:extLst>
          </p:cNvPr>
          <p:cNvSpPr txBox="1"/>
          <p:nvPr/>
        </p:nvSpPr>
        <p:spPr>
          <a:xfrm>
            <a:off x="308728" y="3306150"/>
            <a:ext cx="94598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2019 - 31484 total cancer cases in Sri Lanka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14854 of them are male and 16994 were female (National Cancer Control Program)</a:t>
            </a:r>
          </a:p>
        </p:txBody>
      </p:sp>
      <p:pic>
        <p:nvPicPr>
          <p:cNvPr id="12" name="Picture 11" descr="A close-up of a bug&#10;&#10;Description automatically generated with low confidence">
            <a:extLst>
              <a:ext uri="{FF2B5EF4-FFF2-40B4-BE49-F238E27FC236}">
                <a16:creationId xmlns:a16="http://schemas.microsoft.com/office/drawing/2014/main" id="{9EF2778F-C5D1-C2E0-81F6-AF8D9F4C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26" y="4867030"/>
            <a:ext cx="3026470" cy="18158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3CA6968-16E3-9880-A22C-A5BE6243C944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85E4541-0673-E604-C826-5D4A6EBDCAB6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4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A4392-FAFF-81B7-CEDF-20EE966A6E9F}"/>
              </a:ext>
            </a:extLst>
          </p:cNvPr>
          <p:cNvSpPr txBox="1"/>
          <p:nvPr/>
        </p:nvSpPr>
        <p:spPr>
          <a:xfrm>
            <a:off x="337009" y="451513"/>
            <a:ext cx="610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cancers in Sri Lanka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8BA56-C229-D3F9-DC90-C7A1D561DDDC}"/>
              </a:ext>
            </a:extLst>
          </p:cNvPr>
          <p:cNvSpPr txBox="1"/>
          <p:nvPr/>
        </p:nvSpPr>
        <p:spPr>
          <a:xfrm>
            <a:off x="2486809" y="1092001"/>
            <a:ext cx="61038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Oral Cavity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Esophagus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Cervix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Thyroid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Colon &amp; rectum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Lymphoma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Leukemia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5183BE3-E566-67D8-A7A3-0ECF232678A9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3CDFCCC-EC55-9FA9-06ED-A2F9BA255E0D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8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B8E74D-30A8-0995-71AD-348A71E4B3D7}"/>
              </a:ext>
            </a:extLst>
          </p:cNvPr>
          <p:cNvSpPr txBox="1"/>
          <p:nvPr/>
        </p:nvSpPr>
        <p:spPr>
          <a:xfrm>
            <a:off x="4862874" y="1206875"/>
            <a:ext cx="509244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rgbClr val="37335B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Cancers are the most common cancer in Sri Lanka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82884D5-3D83-FAFE-DBC7-64F4BFC8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661" r="-15068" b="-1"/>
          <a:stretch/>
        </p:blipFill>
        <p:spPr>
          <a:xfrm>
            <a:off x="20" y="-1"/>
            <a:ext cx="5439246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FF63-C3F7-6A9F-8626-482B7302AFD0}"/>
              </a:ext>
            </a:extLst>
          </p:cNvPr>
          <p:cNvSpPr txBox="1"/>
          <p:nvPr/>
        </p:nvSpPr>
        <p:spPr>
          <a:xfrm>
            <a:off x="4867155" y="3271766"/>
            <a:ext cx="53362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deaths in Sri Lanka reached 1,249 in 2018, accounting for 0.98% of all deaths. (WHO)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5EF62B72-24BC-F9A1-81DE-3024245D3F0A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72EA8A40-7E1B-CE40-E260-601F096698EA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5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06BA40-F766-5786-19F2-8756BFECD5CB}"/>
              </a:ext>
            </a:extLst>
          </p:cNvPr>
          <p:cNvSpPr txBox="1"/>
          <p:nvPr/>
        </p:nvSpPr>
        <p:spPr>
          <a:xfrm>
            <a:off x="485245" y="1444656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Breast cancers are popular among female patients and Lip, tongue, mouth cancers are popular among male patients. (National Cancer Control)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6E15F1-510E-98A6-005C-D24839765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0285" r="34231" b="17148"/>
          <a:stretch/>
        </p:blipFill>
        <p:spPr bwMode="auto">
          <a:xfrm>
            <a:off x="4654035" y="679681"/>
            <a:ext cx="5007142" cy="543288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4535185-14A1-6DD1-2EEB-7CB7992F08B4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51046EFF-DB87-F4F6-6720-23A4275DDDCE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4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ED9A4-11C6-EA68-5F2F-19E6CEC6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71FE0-D7C4-EF6C-DD9C-B9F412BDA8A3}"/>
              </a:ext>
            </a:extLst>
          </p:cNvPr>
          <p:cNvSpPr txBox="1"/>
          <p:nvPr/>
        </p:nvSpPr>
        <p:spPr>
          <a:xfrm>
            <a:off x="411808" y="331452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1 . </a:t>
            </a: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1AF56-E812-7F84-CE9D-CF4B817B2D41}"/>
              </a:ext>
            </a:extLst>
          </p:cNvPr>
          <p:cNvSpPr txBox="1"/>
          <p:nvPr/>
        </p:nvSpPr>
        <p:spPr>
          <a:xfrm>
            <a:off x="411808" y="1335951"/>
            <a:ext cx="9156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is 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diseases and conditions that cause cardiovascular problems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ADC61-39B0-9EE6-3D9C-89DEBF9C8D86}"/>
              </a:ext>
            </a:extLst>
          </p:cNvPr>
          <p:cNvSpPr txBox="1"/>
          <p:nvPr/>
        </p:nvSpPr>
        <p:spPr>
          <a:xfrm>
            <a:off x="411808" y="2580290"/>
            <a:ext cx="101179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shortage of blood supply to the heart muscle is a primary cause of coronary heart disease.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AF59D-2D97-D935-5669-DBC6ADCFBF31}"/>
              </a:ext>
            </a:extLst>
          </p:cNvPr>
          <p:cNvSpPr txBox="1"/>
          <p:nvPr/>
        </p:nvSpPr>
        <p:spPr>
          <a:xfrm>
            <a:off x="411808" y="3899354"/>
            <a:ext cx="897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condition becomes more common as people get older</a:t>
            </a:r>
            <a:endParaRPr lang="en-US" sz="280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18A3737-19CB-D11F-CAD0-7FFE99EA182B}"/>
              </a:ext>
            </a:extLst>
          </p:cNvPr>
          <p:cNvSpPr txBox="1">
            <a:spLocks/>
          </p:cNvSpPr>
          <p:nvPr/>
        </p:nvSpPr>
        <p:spPr>
          <a:xfrm>
            <a:off x="178877" y="6351602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4B9675A-F073-C630-A908-D1368050307D}"/>
              </a:ext>
            </a:extLst>
          </p:cNvPr>
          <p:cNvSpPr txBox="1">
            <a:spLocks/>
          </p:cNvSpPr>
          <p:nvPr/>
        </p:nvSpPr>
        <p:spPr>
          <a:xfrm>
            <a:off x="10848513" y="642506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picture containing person, indoor, person, room&#10;&#10;Description automatically generated">
            <a:extLst>
              <a:ext uri="{FF2B5EF4-FFF2-40B4-BE49-F238E27FC236}">
                <a16:creationId xmlns:a16="http://schemas.microsoft.com/office/drawing/2014/main" id="{1AA16D86-D1F3-DD93-1863-0FFC493E7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7" r="22408"/>
          <a:stretch/>
        </p:blipFill>
        <p:spPr>
          <a:xfrm>
            <a:off x="4072379" y="4550619"/>
            <a:ext cx="3258806" cy="22395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125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875541-9B81-D081-5850-617E618B13FB}"/>
              </a:ext>
            </a:extLst>
          </p:cNvPr>
          <p:cNvSpPr txBox="1"/>
          <p:nvPr/>
        </p:nvSpPr>
        <p:spPr>
          <a:xfrm>
            <a:off x="592456" y="1858931"/>
            <a:ext cx="423403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Common Reasons for NCDs</a:t>
            </a:r>
          </a:p>
        </p:txBody>
      </p:sp>
      <p:pic>
        <p:nvPicPr>
          <p:cNvPr id="8" name="Picture 7" descr="A person holding a knife and fork next to a plate of food&#10;&#10;Description automatically generated with low confidence">
            <a:extLst>
              <a:ext uri="{FF2B5EF4-FFF2-40B4-BE49-F238E27FC236}">
                <a16:creationId xmlns:a16="http://schemas.microsoft.com/office/drawing/2014/main" id="{1CC44323-3779-0C51-C8D9-3ED661B93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14" t="-11" r="-3210" b="7147"/>
          <a:stretch/>
        </p:blipFill>
        <p:spPr>
          <a:xfrm>
            <a:off x="3787357" y="1224196"/>
            <a:ext cx="5809200" cy="360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EC032C-3A76-E219-9117-5A9AC8553DF0}"/>
              </a:ext>
            </a:extLst>
          </p:cNvPr>
          <p:cNvSpPr txBox="1"/>
          <p:nvPr/>
        </p:nvSpPr>
        <p:spPr>
          <a:xfrm>
            <a:off x="455618" y="6223924"/>
            <a:ext cx="6103854" cy="46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6A6E1EC7-BEA7-B8E7-97CD-07ACFEF6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7" y="159854"/>
            <a:ext cx="1735371" cy="583318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93AD2C92-462D-80EA-CABE-42A7F0E04FE9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5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16C00A-F33E-BBE7-357A-8C08677BBF10}"/>
              </a:ext>
            </a:extLst>
          </p:cNvPr>
          <p:cNvSpPr txBox="1"/>
          <p:nvPr/>
        </p:nvSpPr>
        <p:spPr>
          <a:xfrm>
            <a:off x="1741602" y="1771513"/>
            <a:ext cx="6619973" cy="190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of tobacco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Physical inactivity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Harmful use of alcohol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Unhealthy diet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D122E-3794-6181-3FFC-B1D8ACE9D368}"/>
              </a:ext>
            </a:extLst>
          </p:cNvPr>
          <p:cNvSpPr txBox="1"/>
          <p:nvPr/>
        </p:nvSpPr>
        <p:spPr>
          <a:xfrm>
            <a:off x="517079" y="636341"/>
            <a:ext cx="316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reasons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D7BC8-A2E7-8686-E1DC-07D651773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207" y="4081868"/>
            <a:ext cx="3731895" cy="17862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C43802-EEB4-465F-77E2-421B45F90533}"/>
              </a:ext>
            </a:extLst>
          </p:cNvPr>
          <p:cNvSpPr txBox="1"/>
          <p:nvPr/>
        </p:nvSpPr>
        <p:spPr>
          <a:xfrm>
            <a:off x="455618" y="6223924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27E256AD-A252-A4E4-AD8C-E29E48CB9E7B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DCD380-D868-E322-4F55-A493A0F66492}"/>
              </a:ext>
            </a:extLst>
          </p:cNvPr>
          <p:cNvSpPr txBox="1"/>
          <p:nvPr/>
        </p:nvSpPr>
        <p:spPr>
          <a:xfrm>
            <a:off x="468368" y="451513"/>
            <a:ext cx="6102626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Use of tobacco</a:t>
            </a:r>
            <a:endParaRPr lang="en-US" sz="28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F2FD2-A2B5-035B-9F64-D906F5BBBBA4}"/>
              </a:ext>
            </a:extLst>
          </p:cNvPr>
          <p:cNvSpPr txBox="1"/>
          <p:nvPr/>
        </p:nvSpPr>
        <p:spPr>
          <a:xfrm>
            <a:off x="497160" y="1711994"/>
            <a:ext cx="8825845" cy="246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around one-fourth(28.8%) of adults were current users of some form of tobacco.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diseases and stroke are the commonest ways by which tobacco kills people.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25FFC7C-9602-165E-A0DD-04F27B2E9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35502" r="41012" b="32902"/>
          <a:stretch/>
        </p:blipFill>
        <p:spPr bwMode="auto">
          <a:xfrm>
            <a:off x="3780292" y="3838392"/>
            <a:ext cx="3979261" cy="238553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89D083-8798-3902-7EC7-DAE6B8E27E3D}"/>
              </a:ext>
            </a:extLst>
          </p:cNvPr>
          <p:cNvSpPr txBox="1"/>
          <p:nvPr/>
        </p:nvSpPr>
        <p:spPr>
          <a:xfrm>
            <a:off x="455618" y="6223925"/>
            <a:ext cx="5030782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E61CCCD0-4458-BC40-B37F-AB1DBC8D0947}"/>
              </a:ext>
            </a:extLst>
          </p:cNvPr>
          <p:cNvSpPr txBox="1">
            <a:spLocks/>
          </p:cNvSpPr>
          <p:nvPr/>
        </p:nvSpPr>
        <p:spPr>
          <a:xfrm>
            <a:off x="11016767" y="6327967"/>
            <a:ext cx="563206" cy="299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0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D69E70-50F3-6682-47C7-69A1EEFAD828}"/>
              </a:ext>
            </a:extLst>
          </p:cNvPr>
          <p:cNvSpPr txBox="1"/>
          <p:nvPr/>
        </p:nvSpPr>
        <p:spPr>
          <a:xfrm>
            <a:off x="609770" y="451513"/>
            <a:ext cx="6102626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Physical inactivity</a:t>
            </a:r>
            <a:endParaRPr lang="en-US" sz="28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67638-50C3-B5BE-86AD-909635E4BF58}"/>
              </a:ext>
            </a:extLst>
          </p:cNvPr>
          <p:cNvSpPr txBox="1"/>
          <p:nvPr/>
        </p:nvSpPr>
        <p:spPr>
          <a:xfrm>
            <a:off x="609770" y="1304306"/>
            <a:ext cx="9136231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amount of physical activity is a protective factor against many non- communicable diseases.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6208D-9187-6FCD-7F6A-7DFE79AA26E0}"/>
              </a:ext>
            </a:extLst>
          </p:cNvPr>
          <p:cNvSpPr txBox="1"/>
          <p:nvPr/>
        </p:nvSpPr>
        <p:spPr>
          <a:xfrm>
            <a:off x="609770" y="2689551"/>
            <a:ext cx="8241999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females (30%) are significantly inactive compared to males (19%).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BD65F-F84C-7C91-2688-F1E20ABA6CAA}"/>
              </a:ext>
            </a:extLst>
          </p:cNvPr>
          <p:cNvSpPr txBox="1"/>
          <p:nvPr/>
        </p:nvSpPr>
        <p:spPr>
          <a:xfrm>
            <a:off x="609769" y="4164475"/>
            <a:ext cx="8241999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problem may increase coronary heart disease (CHD),type 2 diabetes and shortens.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F8BD-43BC-9F54-15C3-A5FE02309AD1}"/>
              </a:ext>
            </a:extLst>
          </p:cNvPr>
          <p:cNvSpPr txBox="1"/>
          <p:nvPr/>
        </p:nvSpPr>
        <p:spPr>
          <a:xfrm>
            <a:off x="455618" y="6223924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ED40C8A-6040-1337-C0E2-4385D2A5A129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25340"/>
            <a:ext cx="3565524" cy="19978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35" y="2547130"/>
            <a:ext cx="11477625" cy="341551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– communicable Diseases (NCDs)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Reasons for NCDs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Effect of NCDs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of fight against NCDs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actions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fight against non-communicable diseases in Sri Lanka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 May 3, 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MLB_10.2_02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z="2800" smtClean="0"/>
              <a:pPr/>
              <a:t>2</a:t>
            </a:fld>
            <a:endParaRPr lang="en-US" sz="2800" dirty="0"/>
          </a:p>
        </p:txBody>
      </p:sp>
      <p:pic>
        <p:nvPicPr>
          <p:cNvPr id="9" name="Picture Placeholder 8" descr="A picture containing person, outdoor, person, player&#10;&#10;Description automatically generated">
            <a:extLst>
              <a:ext uri="{FF2B5EF4-FFF2-40B4-BE49-F238E27FC236}">
                <a16:creationId xmlns:a16="http://schemas.microsoft.com/office/drawing/2014/main" id="{8DC8730B-26BE-D179-A19C-5BE303BE6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544" r="16544"/>
          <a:stretch>
            <a:fillRect/>
          </a:stretch>
        </p:blipFill>
        <p:spPr/>
      </p:pic>
      <p:pic>
        <p:nvPicPr>
          <p:cNvPr id="12" name="Picture Placeholder 11" descr="A close-up of a person holding a pen&#10;&#10;Description automatically generated with low confidence">
            <a:extLst>
              <a:ext uri="{FF2B5EF4-FFF2-40B4-BE49-F238E27FC236}">
                <a16:creationId xmlns:a16="http://schemas.microsoft.com/office/drawing/2014/main" id="{190D63B0-CCF6-40A7-81E6-25BE6C42FE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67" r="16667"/>
          <a:stretch>
            <a:fillRect/>
          </a:stretch>
        </p:blipFill>
        <p:spPr/>
      </p:pic>
      <p:pic>
        <p:nvPicPr>
          <p:cNvPr id="23" name="Picture Placeholder 22" descr="A close up of a pink flower&#10;&#10;Description automatically generated with low confidence">
            <a:extLst>
              <a:ext uri="{FF2B5EF4-FFF2-40B4-BE49-F238E27FC236}">
                <a16:creationId xmlns:a16="http://schemas.microsoft.com/office/drawing/2014/main" id="{7D9A2822-1F8C-05A5-A766-9077109ED0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4888" r="24888"/>
          <a:stretch>
            <a:fillRect/>
          </a:stretch>
        </p:blipFill>
        <p:spPr>
          <a:xfrm>
            <a:off x="5180936" y="822851"/>
            <a:ext cx="3448558" cy="3448558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9B8FBF-92BE-4904-399F-02ABD2E9583F}"/>
              </a:ext>
            </a:extLst>
          </p:cNvPr>
          <p:cNvSpPr txBox="1"/>
          <p:nvPr/>
        </p:nvSpPr>
        <p:spPr>
          <a:xfrm>
            <a:off x="351773" y="2505271"/>
            <a:ext cx="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71A699-53B2-E423-F292-B0A72CDC542F}"/>
              </a:ext>
            </a:extLst>
          </p:cNvPr>
          <p:cNvSpPr/>
          <p:nvPr/>
        </p:nvSpPr>
        <p:spPr>
          <a:xfrm>
            <a:off x="355108" y="3056679"/>
            <a:ext cx="377785" cy="33590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2C63BE-9E56-F094-89FF-4CC4EB248EC4}"/>
              </a:ext>
            </a:extLst>
          </p:cNvPr>
          <p:cNvSpPr/>
          <p:nvPr/>
        </p:nvSpPr>
        <p:spPr>
          <a:xfrm>
            <a:off x="355109" y="2521986"/>
            <a:ext cx="377785" cy="33590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DF5566-A2DB-7896-D7A9-6D76FDECA28A}"/>
              </a:ext>
            </a:extLst>
          </p:cNvPr>
          <p:cNvSpPr/>
          <p:nvPr/>
        </p:nvSpPr>
        <p:spPr>
          <a:xfrm>
            <a:off x="361970" y="3627791"/>
            <a:ext cx="377785" cy="33590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9589D3-AEAE-6838-5F67-059FA7209E39}"/>
              </a:ext>
            </a:extLst>
          </p:cNvPr>
          <p:cNvSpPr/>
          <p:nvPr/>
        </p:nvSpPr>
        <p:spPr>
          <a:xfrm>
            <a:off x="361970" y="4198904"/>
            <a:ext cx="377785" cy="33590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4E5ABC-64CE-6725-C4B7-594E14FE8249}"/>
              </a:ext>
            </a:extLst>
          </p:cNvPr>
          <p:cNvSpPr/>
          <p:nvPr/>
        </p:nvSpPr>
        <p:spPr>
          <a:xfrm>
            <a:off x="355108" y="4731600"/>
            <a:ext cx="377785" cy="33590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A0A478-9CB5-BDBB-3412-661E73D96B06}"/>
              </a:ext>
            </a:extLst>
          </p:cNvPr>
          <p:cNvSpPr txBox="1"/>
          <p:nvPr/>
        </p:nvSpPr>
        <p:spPr>
          <a:xfrm>
            <a:off x="334273" y="3033119"/>
            <a:ext cx="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B8856-1CFF-DF5A-5B18-DD5359A55CCA}"/>
              </a:ext>
            </a:extLst>
          </p:cNvPr>
          <p:cNvSpPr txBox="1"/>
          <p:nvPr/>
        </p:nvSpPr>
        <p:spPr>
          <a:xfrm>
            <a:off x="334273" y="3611076"/>
            <a:ext cx="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9A3E3C-C8EB-8EAA-5D08-103AA38BB5C2}"/>
              </a:ext>
            </a:extLst>
          </p:cNvPr>
          <p:cNvSpPr txBox="1"/>
          <p:nvPr/>
        </p:nvSpPr>
        <p:spPr>
          <a:xfrm>
            <a:off x="339171" y="4182189"/>
            <a:ext cx="53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E725D-C657-2E4E-65EA-672AA75F0EC7}"/>
              </a:ext>
            </a:extLst>
          </p:cNvPr>
          <p:cNvSpPr txBox="1"/>
          <p:nvPr/>
        </p:nvSpPr>
        <p:spPr>
          <a:xfrm>
            <a:off x="334630" y="4709575"/>
            <a:ext cx="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158AC3-EA58-BE6C-4A97-FFD221A1D76C}"/>
              </a:ext>
            </a:extLst>
          </p:cNvPr>
          <p:cNvSpPr txBox="1"/>
          <p:nvPr/>
        </p:nvSpPr>
        <p:spPr>
          <a:xfrm>
            <a:off x="334272" y="5329518"/>
            <a:ext cx="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9D0912-2AD6-D9D3-493D-FEEC44B8D6F3}"/>
              </a:ext>
            </a:extLst>
          </p:cNvPr>
          <p:cNvSpPr/>
          <p:nvPr/>
        </p:nvSpPr>
        <p:spPr>
          <a:xfrm>
            <a:off x="355107" y="5347071"/>
            <a:ext cx="377785" cy="33590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CA48A1FE-C6D8-E3D4-74B2-B045E76B34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01867" y="109593"/>
            <a:ext cx="1946008" cy="11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F2EC28-DFC0-CC7C-F41E-2F7B7387826C}"/>
              </a:ext>
            </a:extLst>
          </p:cNvPr>
          <p:cNvSpPr txBox="1"/>
          <p:nvPr/>
        </p:nvSpPr>
        <p:spPr>
          <a:xfrm>
            <a:off x="677334" y="451513"/>
            <a:ext cx="610385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Harmful use of alcohol</a:t>
            </a:r>
            <a:endParaRPr lang="en-US" sz="28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2E005-B478-5D21-3051-224F9A26AA85}"/>
              </a:ext>
            </a:extLst>
          </p:cNvPr>
          <p:cNvSpPr txBox="1"/>
          <p:nvPr/>
        </p:nvSpPr>
        <p:spPr>
          <a:xfrm>
            <a:off x="677334" y="1326688"/>
            <a:ext cx="8580748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 cause for non- communicable diseases and social consequences as well. (WHO)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8D1FB-1FD1-3BDF-021E-D37C25B194A3}"/>
              </a:ext>
            </a:extLst>
          </p:cNvPr>
          <p:cNvSpPr txBox="1"/>
          <p:nvPr/>
        </p:nvSpPr>
        <p:spPr>
          <a:xfrm>
            <a:off x="677334" y="2566268"/>
            <a:ext cx="8580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Caus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to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10% of the load of NCD’s.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CB6D7-B841-6106-55C6-A3BA6277F53D}"/>
              </a:ext>
            </a:extLst>
          </p:cNvPr>
          <p:cNvSpPr txBox="1"/>
          <p:nvPr/>
        </p:nvSpPr>
        <p:spPr>
          <a:xfrm>
            <a:off x="677334" y="3420928"/>
            <a:ext cx="8863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Cause to cirrhosis of the liver , pancreatitis , cancers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person holding a glass of wine&#10;&#10;Description automatically generated with medium confidence">
            <a:extLst>
              <a:ext uri="{FF2B5EF4-FFF2-40B4-BE49-F238E27FC236}">
                <a16:creationId xmlns:a16="http://schemas.microsoft.com/office/drawing/2014/main" id="{78F34FE3-DDDA-300E-04D0-A406AA2D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2" y="4003047"/>
            <a:ext cx="2697840" cy="2610952"/>
          </a:xfrm>
          <a:prstGeom prst="rect">
            <a:avLst/>
          </a:prstGeom>
        </p:spPr>
      </p:pic>
      <p:pic>
        <p:nvPicPr>
          <p:cNvPr id="18" name="Picture 17" descr="A picture containing mollusk, sea snail&#10;&#10;Description automatically generated">
            <a:extLst>
              <a:ext uri="{FF2B5EF4-FFF2-40B4-BE49-F238E27FC236}">
                <a16:creationId xmlns:a16="http://schemas.microsoft.com/office/drawing/2014/main" id="{607EF2FD-CEE8-5DFB-8C01-01B5B2D6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7936"/>
            <a:ext cx="3053548" cy="22873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C68ECD-8034-05C0-69BE-7EA62FD1A6A5}"/>
              </a:ext>
            </a:extLst>
          </p:cNvPr>
          <p:cNvSpPr txBox="1"/>
          <p:nvPr/>
        </p:nvSpPr>
        <p:spPr>
          <a:xfrm>
            <a:off x="0" y="6231227"/>
            <a:ext cx="5530403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2FBE7D6-7166-E930-B5AC-23783C5234F1}"/>
              </a:ext>
            </a:extLst>
          </p:cNvPr>
          <p:cNvSpPr txBox="1">
            <a:spLocks/>
          </p:cNvSpPr>
          <p:nvPr/>
        </p:nvSpPr>
        <p:spPr>
          <a:xfrm>
            <a:off x="11016767" y="6327967"/>
            <a:ext cx="619140" cy="278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9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A70F8E-2B90-F9A3-5749-F8AB302E8663}"/>
              </a:ext>
            </a:extLst>
          </p:cNvPr>
          <p:cNvSpPr txBox="1"/>
          <p:nvPr/>
        </p:nvSpPr>
        <p:spPr>
          <a:xfrm>
            <a:off x="563252" y="451513"/>
            <a:ext cx="6103854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Unhealthy diet</a:t>
            </a:r>
            <a:endParaRPr lang="en-US" sz="2800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3DEE4-CB28-3FDC-AE8F-13E83506AA15}"/>
              </a:ext>
            </a:extLst>
          </p:cNvPr>
          <p:cNvSpPr txBox="1"/>
          <p:nvPr/>
        </p:nvSpPr>
        <p:spPr>
          <a:xfrm>
            <a:off x="335035" y="1510548"/>
            <a:ext cx="89389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Unhealthy diet is unhealthy foods which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 suitable for human health.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1CA28-8E4E-D686-1801-7DFF5B7ED798}"/>
              </a:ext>
            </a:extLst>
          </p:cNvPr>
          <p:cNvSpPr txBox="1"/>
          <p:nvPr/>
        </p:nvSpPr>
        <p:spPr>
          <a:xfrm>
            <a:off x="335035" y="3070484"/>
            <a:ext cx="88207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82% of adult do not include adequate number of vegetables to their daily diet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CD39C-B39D-B746-30A3-4EFD42024232}"/>
              </a:ext>
            </a:extLst>
          </p:cNvPr>
          <p:cNvSpPr txBox="1"/>
          <p:nvPr/>
        </p:nvSpPr>
        <p:spPr>
          <a:xfrm>
            <a:off x="343626" y="4630420"/>
            <a:ext cx="85887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saturated fat and unsaturated fat is a major risk fact for the cholesterol, cardiovascular diseases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84113-D18C-4E54-771B-98570F303773}"/>
              </a:ext>
            </a:extLst>
          </p:cNvPr>
          <p:cNvSpPr txBox="1"/>
          <p:nvPr/>
        </p:nvSpPr>
        <p:spPr>
          <a:xfrm>
            <a:off x="455618" y="6223924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Thisera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W.N.M  (IT21190216)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8716605-4A21-01BC-D1C6-EDE0F14136F9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3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7976B5-F754-4587-3390-F4EEE4A9F989}"/>
              </a:ext>
            </a:extLst>
          </p:cNvPr>
          <p:cNvSpPr txBox="1"/>
          <p:nvPr/>
        </p:nvSpPr>
        <p:spPr>
          <a:xfrm>
            <a:off x="447875" y="2173264"/>
            <a:ext cx="61038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Psychological</a:t>
            </a:r>
          </a:p>
          <a:p>
            <a:r>
              <a:rPr lang="en-US" sz="48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Effect of NCDs</a:t>
            </a:r>
          </a:p>
        </p:txBody>
      </p:sp>
      <p:pic>
        <p:nvPicPr>
          <p:cNvPr id="7" name="Picture 6" descr="Quick Tips to Combat Stigma Around Mental Health | Anxiety and Depression  Association of America, ADAA">
            <a:extLst>
              <a:ext uri="{FF2B5EF4-FFF2-40B4-BE49-F238E27FC236}">
                <a16:creationId xmlns:a16="http://schemas.microsoft.com/office/drawing/2014/main" id="{53385364-A9F2-29D7-B34B-1FC178DE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94" y="949086"/>
            <a:ext cx="3717115" cy="415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F8AD2-95AB-2180-A12D-88C72ACBD8C3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A796C58-B8BA-BF07-AB89-AF2B7D190E94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E004170-F62A-166E-49A3-3B23491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7" y="159854"/>
            <a:ext cx="1735371" cy="5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7B3CBE-38B8-6787-2B1B-FF27C56C4403}"/>
              </a:ext>
            </a:extLst>
          </p:cNvPr>
          <p:cNvSpPr txBox="1"/>
          <p:nvPr/>
        </p:nvSpPr>
        <p:spPr>
          <a:xfrm>
            <a:off x="308727" y="451513"/>
            <a:ext cx="9410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Mental health conditions are one of the major groups of noncommunicable diseases.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66393-5AC0-5145-BF64-4EB0CA312CEA}"/>
              </a:ext>
            </a:extLst>
          </p:cNvPr>
          <p:cNvSpPr txBox="1"/>
          <p:nvPr/>
        </p:nvSpPr>
        <p:spPr>
          <a:xfrm>
            <a:off x="157899" y="1832669"/>
            <a:ext cx="610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diseases </a:t>
            </a:r>
            <a:r>
              <a:rPr lang="en-US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7E8F3-AF8D-C486-3D44-F45952B88A62}"/>
              </a:ext>
            </a:extLst>
          </p:cNvPr>
          <p:cNvSpPr txBox="1"/>
          <p:nvPr/>
        </p:nvSpPr>
        <p:spPr>
          <a:xfrm>
            <a:off x="677333" y="2718420"/>
            <a:ext cx="73260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epression 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B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ipolar disorder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chizophrenia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sychoses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ementia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evelopmental disorders including autism</a:t>
            </a:r>
          </a:p>
        </p:txBody>
      </p:sp>
      <p:pic>
        <p:nvPicPr>
          <p:cNvPr id="11" name="Picture 10" descr="Five Types of Mental Illness Stock Photo - Alamy">
            <a:extLst>
              <a:ext uri="{FF2B5EF4-FFF2-40B4-BE49-F238E27FC236}">
                <a16:creationId xmlns:a16="http://schemas.microsoft.com/office/drawing/2014/main" id="{8BDEB780-FDC0-84CC-26F5-7E68672D43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34"/>
          <a:stretch/>
        </p:blipFill>
        <p:spPr bwMode="auto">
          <a:xfrm>
            <a:off x="5264928" y="1578501"/>
            <a:ext cx="4193282" cy="28238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A8D523-8031-1724-5B35-36BEE0D3B933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06B5C9-E480-A86D-1ABB-C9132A299CC2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303633-026C-40C2-83E7-5794E260C892}"/>
              </a:ext>
            </a:extLst>
          </p:cNvPr>
          <p:cNvSpPr txBox="1"/>
          <p:nvPr/>
        </p:nvSpPr>
        <p:spPr>
          <a:xfrm>
            <a:off x="677333" y="647655"/>
            <a:ext cx="8994567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mental disorder is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Depression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FAE3-29D4-1114-6ADF-1CF9A80B08FA}"/>
              </a:ext>
            </a:extLst>
          </p:cNvPr>
          <p:cNvSpPr txBox="1"/>
          <p:nvPr/>
        </p:nvSpPr>
        <p:spPr>
          <a:xfrm>
            <a:off x="677333" y="1722310"/>
            <a:ext cx="8165969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264 million people are affected in world. (WHO)</a:t>
            </a:r>
          </a:p>
        </p:txBody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1462695-EC22-5952-E49C-044E444D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70" y="2567462"/>
            <a:ext cx="5449477" cy="3271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F46AB-7BE9-6151-5DE2-0EE655C2BA46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5680BFA-785B-7224-368E-716902BE0510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0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251CB1-7B55-61E4-0756-C3BCD79B9A72}"/>
              </a:ext>
            </a:extLst>
          </p:cNvPr>
          <p:cNvSpPr txBox="1"/>
          <p:nvPr/>
        </p:nvSpPr>
        <p:spPr>
          <a:xfrm>
            <a:off x="-586131" y="120909"/>
            <a:ext cx="6103854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Effects of psychological diseases</a:t>
            </a:r>
            <a:endParaRPr lang="en-US" sz="2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220B1-08E0-6983-A3B3-0F3C2E1D6815}"/>
              </a:ext>
            </a:extLst>
          </p:cNvPr>
          <p:cNvSpPr txBox="1"/>
          <p:nvPr/>
        </p:nvSpPr>
        <p:spPr>
          <a:xfrm>
            <a:off x="556127" y="1410766"/>
            <a:ext cx="940708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Excessive fears or worries, or extreme feelings of guilt</a:t>
            </a:r>
          </a:p>
          <a:p>
            <a:endParaRPr lang="en-US" sz="2400" dirty="0">
              <a:solidFill>
                <a:srgbClr val="11111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Extreme mood changes of highs and lows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 in away </a:t>
            </a: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friends and activities</a:t>
            </a:r>
          </a:p>
          <a:p>
            <a:endParaRPr lang="en-US" sz="2400" dirty="0">
              <a:solidFill>
                <a:srgbClr val="11111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Significant tiredness, low energy or problems sleeping</a:t>
            </a:r>
          </a:p>
          <a:p>
            <a:endParaRPr lang="en-US" sz="2400" dirty="0">
              <a:solidFill>
                <a:srgbClr val="11111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Excessive anger, hostility, or violence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Suicidal thinking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54B3F-18C1-550C-B578-26CEF0B9692B}"/>
              </a:ext>
            </a:extLst>
          </p:cNvPr>
          <p:cNvSpPr txBox="1"/>
          <p:nvPr/>
        </p:nvSpPr>
        <p:spPr>
          <a:xfrm>
            <a:off x="285749" y="4961459"/>
            <a:ext cx="10715625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"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Suiciding is the most dangerous resulting action of these diseases.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2E102-0DDF-AA21-4E83-02A9D33CDD9C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5AB375A-2955-8DAE-C73F-B9BAED842EB8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3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CDDA45-2554-B6DD-FEEF-B53D8467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r="3426" b="-9"/>
          <a:stretch/>
        </p:blipFill>
        <p:spPr bwMode="auto">
          <a:xfrm>
            <a:off x="871044" y="66362"/>
            <a:ext cx="8747089" cy="626160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5CF0988F-8919-CC8F-3F94-BE711F3CBDA8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1A1E39-C22D-FFDC-88DA-524C67F6616C}"/>
              </a:ext>
            </a:extLst>
          </p:cNvPr>
          <p:cNvSpPr txBox="1"/>
          <p:nvPr/>
        </p:nvSpPr>
        <p:spPr>
          <a:xfrm>
            <a:off x="570577" y="6394328"/>
            <a:ext cx="585353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</p:spTree>
    <p:extLst>
      <p:ext uri="{BB962C8B-B14F-4D97-AF65-F5344CB8AC3E}">
        <p14:creationId xmlns:p14="http://schemas.microsoft.com/office/powerpoint/2010/main" val="396152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851109-535C-4AED-40E5-1B0DCE928E8D}"/>
              </a:ext>
            </a:extLst>
          </p:cNvPr>
          <p:cNvSpPr txBox="1"/>
          <p:nvPr/>
        </p:nvSpPr>
        <p:spPr>
          <a:xfrm>
            <a:off x="-139341" y="282910"/>
            <a:ext cx="7209444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Ways of combating psychological diseases</a:t>
            </a:r>
            <a:endParaRPr lang="en-US" sz="2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7" name="Picture 6" descr="Indoor Fitness Exercise, Exercise Clipart, Yoga, Indoor PNG Transparent  Clipart Image and PSD File for Free Download">
            <a:extLst>
              <a:ext uri="{FF2B5EF4-FFF2-40B4-BE49-F238E27FC236}">
                <a16:creationId xmlns:a16="http://schemas.microsoft.com/office/drawing/2014/main" id="{A5CB94BF-2D92-1FEE-79C8-876B6B1FE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298" y="1236930"/>
            <a:ext cx="2084432" cy="208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0CA5C-79BA-84A6-2551-B6A2C76E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5"/>
          <a:stretch/>
        </p:blipFill>
        <p:spPr bwMode="auto">
          <a:xfrm>
            <a:off x="4816209" y="4986564"/>
            <a:ext cx="2427605" cy="17583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Tourist boy cartoon with bag design Royalty Free Vector">
            <a:extLst>
              <a:ext uri="{FF2B5EF4-FFF2-40B4-BE49-F238E27FC236}">
                <a16:creationId xmlns:a16="http://schemas.microsoft.com/office/drawing/2014/main" id="{E9122C9A-A83F-B2A4-A8B9-A173546FB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6"/>
          <a:stretch/>
        </p:blipFill>
        <p:spPr bwMode="auto">
          <a:xfrm>
            <a:off x="8252103" y="3429000"/>
            <a:ext cx="1545254" cy="14631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C1F4E7-1E50-2244-9C38-F01E45349C8A}"/>
              </a:ext>
            </a:extLst>
          </p:cNvPr>
          <p:cNvSpPr txBox="1"/>
          <p:nvPr/>
        </p:nvSpPr>
        <p:spPr>
          <a:xfrm>
            <a:off x="553625" y="1038119"/>
            <a:ext cx="7542442" cy="4046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Stay connected.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Talk about your feelings. 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Go outside and travel. 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Get a good night’s sleep.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Eat well. 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Limit Your Time on social media &amp; The News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587EB-4D4C-AB10-3A61-044C18DD19FC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16351AF-DCF3-85E0-8B3F-4FEACA361F07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5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C2C03D-A2B1-A15F-F884-6241AC019702}"/>
              </a:ext>
            </a:extLst>
          </p:cNvPr>
          <p:cNvSpPr txBox="1"/>
          <p:nvPr/>
        </p:nvSpPr>
        <p:spPr>
          <a:xfrm>
            <a:off x="447875" y="695105"/>
            <a:ext cx="9107949" cy="3892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Stay active.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Read books.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Listen to music.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Care for others.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letting go of old grudges or volunteering.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Channel the one doctor for mental illness.</a:t>
            </a:r>
          </a:p>
        </p:txBody>
      </p:sp>
      <p:pic>
        <p:nvPicPr>
          <p:cNvPr id="7" name="Picture 6" descr="No Social Media GIFs - Get the best GIF on GIPHY">
            <a:extLst>
              <a:ext uri="{FF2B5EF4-FFF2-40B4-BE49-F238E27FC236}">
                <a16:creationId xmlns:a16="http://schemas.microsoft.com/office/drawing/2014/main" id="{10E24ADA-AEDD-44B8-CEF2-2E20B520F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86" y="4198870"/>
            <a:ext cx="1859915" cy="17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7304E-B11F-870D-3702-5AE5D0B1C4B9}"/>
              </a:ext>
            </a:extLst>
          </p:cNvPr>
          <p:cNvSpPr txBox="1"/>
          <p:nvPr/>
        </p:nvSpPr>
        <p:spPr>
          <a:xfrm>
            <a:off x="447875" y="6283065"/>
            <a:ext cx="6103854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Rajapaksha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S - IT21377280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30747B7-7144-F86B-E73A-8B57AEFB6EA2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5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2CD206-1DEA-5869-EC05-B3A388DE7670}"/>
              </a:ext>
            </a:extLst>
          </p:cNvPr>
          <p:cNvSpPr txBox="1"/>
          <p:nvPr/>
        </p:nvSpPr>
        <p:spPr>
          <a:xfrm>
            <a:off x="656070" y="2313903"/>
            <a:ext cx="431081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Ways of fight against NCDs</a:t>
            </a:r>
          </a:p>
          <a:p>
            <a:endParaRPr lang="en-US" sz="4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E83DF-9DB0-DFCD-1689-381118D1FD91}"/>
              </a:ext>
            </a:extLst>
          </p:cNvPr>
          <p:cNvSpPr txBox="1"/>
          <p:nvPr/>
        </p:nvSpPr>
        <p:spPr>
          <a:xfrm>
            <a:off x="656905" y="6258636"/>
            <a:ext cx="6102626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 V. E (IT21379956)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FC2C-65C8-2611-2198-A70473B4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44" y="2047236"/>
            <a:ext cx="4605878" cy="27635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056A0FB-3CAC-C9E6-9CD7-D1BF70A52343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46654C0-7D82-413F-4651-3C1FAD2D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7" y="159854"/>
            <a:ext cx="1735371" cy="5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 May 3,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MLB_10.2_02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4966" y="6429601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z="2800" smtClean="0"/>
              <a:pPr/>
              <a:t>3</a:t>
            </a:fld>
            <a:endParaRPr lang="en-US" sz="2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25240" y="4428860"/>
            <a:ext cx="6522000" cy="1563688"/>
          </a:xfrm>
          <a:noFill/>
        </p:spPr>
        <p:txBody>
          <a:bodyPr>
            <a:normAutofit lnSpcReduction="10000"/>
          </a:bodyPr>
          <a:lstStyle/>
          <a:p>
            <a:r>
              <a:rPr lang="en-US"/>
              <a:t>Today’s people are very busy with their lifestyle. So , they do not have time to take care of their health. </a:t>
            </a:r>
          </a:p>
          <a:p>
            <a:r>
              <a:rPr lang="en-US"/>
              <a:t>As a result of this, Non – Communicable diseases are spreading in all over the world.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169FBE0-6596-0259-17B1-065DC913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196900"/>
            <a:ext cx="11744325" cy="3794907"/>
          </a:xfrm>
          <a:prstGeom prst="rect">
            <a:avLst/>
          </a:prstGeom>
        </p:spPr>
      </p:pic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20999A77-8109-6FF1-7797-44AC75E4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01568" y="340870"/>
            <a:ext cx="1563745" cy="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1345D-EFC0-5417-B75D-E7B16B8B5629}"/>
              </a:ext>
            </a:extLst>
          </p:cNvPr>
          <p:cNvSpPr txBox="1"/>
          <p:nvPr/>
        </p:nvSpPr>
        <p:spPr>
          <a:xfrm>
            <a:off x="497264" y="451513"/>
            <a:ext cx="610385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Parkinson’s Disease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9F10A-61D9-DDB5-456F-F90AE95BA3CA}"/>
              </a:ext>
            </a:extLst>
          </p:cNvPr>
          <p:cNvSpPr txBox="1"/>
          <p:nvPr/>
        </p:nvSpPr>
        <p:spPr>
          <a:xfrm>
            <a:off x="886607" y="1420793"/>
            <a:ext cx="7704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long-term degenerative disorder of the central nervous system that mainly affects the motor systems.</a:t>
            </a:r>
            <a:endParaRPr lang="en-US" sz="24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2889DF-2E51-3FB2-0562-3AD9C62BE6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72" y="2569236"/>
            <a:ext cx="2576195" cy="157734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25D7A36-F09D-8A16-11E4-D77EB8427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35" y="2841095"/>
            <a:ext cx="1790065" cy="695325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4126C2-C928-6E2D-C08F-9E7D426FE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52" y="2848081"/>
            <a:ext cx="2048262" cy="1174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31941-3CB4-A00C-9B15-A3CAAFD45636}"/>
              </a:ext>
            </a:extLst>
          </p:cNvPr>
          <p:cNvSpPr txBox="1"/>
          <p:nvPr/>
        </p:nvSpPr>
        <p:spPr>
          <a:xfrm>
            <a:off x="886608" y="4125725"/>
            <a:ext cx="7704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How to combat 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B7EE8-2719-BC14-C207-B37A70AE1E8A}"/>
              </a:ext>
            </a:extLst>
          </p:cNvPr>
          <p:cNvSpPr txBox="1"/>
          <p:nvPr/>
        </p:nvSpPr>
        <p:spPr>
          <a:xfrm>
            <a:off x="2674069" y="4792436"/>
            <a:ext cx="6103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Aerobic exercises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physical therapies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Speech-language pathologist.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B50FC09-AC64-E232-C2B4-AD2DF4736A3C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B956E-3959-91D7-D4D4-BBB61B6E1576}"/>
              </a:ext>
            </a:extLst>
          </p:cNvPr>
          <p:cNvSpPr txBox="1"/>
          <p:nvPr/>
        </p:nvSpPr>
        <p:spPr>
          <a:xfrm>
            <a:off x="498492" y="6489926"/>
            <a:ext cx="6102626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 V. E (IT21379956)</a:t>
            </a:r>
          </a:p>
        </p:txBody>
      </p:sp>
    </p:spTree>
    <p:extLst>
      <p:ext uri="{BB962C8B-B14F-4D97-AF65-F5344CB8AC3E}">
        <p14:creationId xmlns:p14="http://schemas.microsoft.com/office/powerpoint/2010/main" val="96304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CEE-FC17-462E-19CD-5AE2DFCD41BC}"/>
              </a:ext>
            </a:extLst>
          </p:cNvPr>
          <p:cNvSpPr txBox="1"/>
          <p:nvPr/>
        </p:nvSpPr>
        <p:spPr>
          <a:xfrm>
            <a:off x="563252" y="451513"/>
            <a:ext cx="610385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Diabetes’s Disease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B562C-9B38-43E5-4EDB-2C70945BE466}"/>
              </a:ext>
            </a:extLst>
          </p:cNvPr>
          <p:cNvSpPr txBox="1"/>
          <p:nvPr/>
        </p:nvSpPr>
        <p:spPr>
          <a:xfrm>
            <a:off x="243440" y="1384566"/>
            <a:ext cx="10050630" cy="184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Diabetes disease occur when your blood glucose/ blood sugar level is high.</a:t>
            </a:r>
          </a:p>
          <a:p>
            <a:pPr marR="0" lv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18AA3-49D1-ED63-B01D-221DB7BC0C75}"/>
              </a:ext>
            </a:extLst>
          </p:cNvPr>
          <p:cNvSpPr txBox="1"/>
          <p:nvPr/>
        </p:nvSpPr>
        <p:spPr>
          <a:xfrm>
            <a:off x="243440" y="3685677"/>
            <a:ext cx="6103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How to combat 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EDDFB-7F77-AD43-37B9-D17768822CF3}"/>
              </a:ext>
            </a:extLst>
          </p:cNvPr>
          <p:cNvSpPr txBox="1"/>
          <p:nvPr/>
        </p:nvSpPr>
        <p:spPr>
          <a:xfrm>
            <a:off x="2789550" y="4296028"/>
            <a:ext cx="6103854" cy="199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exercise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low fat and sodium diet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 smoking and use of alcohol.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78486-A3F5-C95D-B1F0-6FA5FCDFA187}"/>
              </a:ext>
            </a:extLst>
          </p:cNvPr>
          <p:cNvSpPr txBox="1"/>
          <p:nvPr/>
        </p:nvSpPr>
        <p:spPr>
          <a:xfrm>
            <a:off x="243440" y="2305491"/>
            <a:ext cx="9598144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Symptoms- Urinate frequently, thirsty, loss of weight, feeling tired, skin get dry, blurry vision, hungry and numb on hands and legs.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853E1-063B-918D-7C12-05285DC9E261}"/>
              </a:ext>
            </a:extLst>
          </p:cNvPr>
          <p:cNvSpPr txBox="1"/>
          <p:nvPr/>
        </p:nvSpPr>
        <p:spPr>
          <a:xfrm>
            <a:off x="440088" y="6440454"/>
            <a:ext cx="6102626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 V. E (IT21379956)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8A4849C-A1E5-9C19-C17A-7C4243BEFF60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1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0438C0-4E5A-23B7-D17C-C362B6BCA85E}"/>
              </a:ext>
            </a:extLst>
          </p:cNvPr>
          <p:cNvSpPr txBox="1"/>
          <p:nvPr/>
        </p:nvSpPr>
        <p:spPr>
          <a:xfrm>
            <a:off x="677334" y="451513"/>
            <a:ext cx="610385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Cancer Disease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6A990-9774-AF55-3D81-0C84DF1CCF8D}"/>
              </a:ext>
            </a:extLst>
          </p:cNvPr>
          <p:cNvSpPr txBox="1"/>
          <p:nvPr/>
        </p:nvSpPr>
        <p:spPr>
          <a:xfrm>
            <a:off x="598477" y="1420728"/>
            <a:ext cx="86561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some body cells grow uncontrollably and spread to other parts of the body.</a:t>
            </a:r>
          </a:p>
          <a:p>
            <a:pPr marR="0" lvl="0" algn="just">
              <a:spcBef>
                <a:spcPts val="120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Symptoms- Fatigue, Fever, change in the skin, Unusual bleeding, cough, sores that do not heal, weight loss.</a:t>
            </a:r>
          </a:p>
          <a:p>
            <a:pPr marR="0" lvl="0" algn="just"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120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529E4-6D7B-9C9B-FC5B-434B9E0ECFB2}"/>
              </a:ext>
            </a:extLst>
          </p:cNvPr>
          <p:cNvSpPr txBox="1"/>
          <p:nvPr/>
        </p:nvSpPr>
        <p:spPr>
          <a:xfrm>
            <a:off x="598477" y="3776168"/>
            <a:ext cx="6103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How to combat 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9035E-82F9-567E-CA92-B5DC072BCA54}"/>
              </a:ext>
            </a:extLst>
          </p:cNvPr>
          <p:cNvSpPr txBox="1"/>
          <p:nvPr/>
        </p:nvSpPr>
        <p:spPr>
          <a:xfrm>
            <a:off x="3180121" y="3875994"/>
            <a:ext cx="73506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Engage in regular exercise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surgery of removing cancer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Chemotherapy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Radiation therapy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bone marrow transplant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Immunotherapy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038CB-92EC-629A-D639-D3B43E417110}"/>
              </a:ext>
            </a:extLst>
          </p:cNvPr>
          <p:cNvSpPr txBox="1"/>
          <p:nvPr/>
        </p:nvSpPr>
        <p:spPr>
          <a:xfrm>
            <a:off x="403330" y="6379665"/>
            <a:ext cx="6102626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 V. E (IT21379956)</a:t>
            </a:r>
          </a:p>
        </p:txBody>
      </p:sp>
    </p:spTree>
    <p:extLst>
      <p:ext uri="{BB962C8B-B14F-4D97-AF65-F5344CB8AC3E}">
        <p14:creationId xmlns:p14="http://schemas.microsoft.com/office/powerpoint/2010/main" val="195562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4DF447-8FA5-AF67-8763-F4B5AC8542E7}"/>
              </a:ext>
            </a:extLst>
          </p:cNvPr>
          <p:cNvSpPr txBox="1"/>
          <p:nvPr/>
        </p:nvSpPr>
        <p:spPr>
          <a:xfrm>
            <a:off x="327580" y="376691"/>
            <a:ext cx="8986102" cy="130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Actions should take to prevent from non- communicable disease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A35FE-5064-045D-9201-E50967E5FCB8}"/>
              </a:ext>
            </a:extLst>
          </p:cNvPr>
          <p:cNvSpPr txBox="1"/>
          <p:nvPr/>
        </p:nvSpPr>
        <p:spPr>
          <a:xfrm>
            <a:off x="2203515" y="1827919"/>
            <a:ext cx="6103854" cy="465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Avoid Smoking.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Avoid or Moderate use of Alcohol.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Exercise more.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Eat healthy food.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Regularly check Blood Pressure.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a healthy weight. Good BMI.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 Proper sleep Regularly.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Sustain Good social life.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Regulate sugar and salt intake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 stress.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22356-51CB-B8EF-5375-377E7A36FD5D}"/>
              </a:ext>
            </a:extLst>
          </p:cNvPr>
          <p:cNvSpPr txBox="1"/>
          <p:nvPr/>
        </p:nvSpPr>
        <p:spPr>
          <a:xfrm>
            <a:off x="609771" y="6421835"/>
            <a:ext cx="6102626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Hettiarachchi V. E (IT21379956)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3D086-0B8D-A95C-3BE0-F80896381F1C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5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3ADD9-0644-CDD0-44B3-D3DC5DB01DBC}"/>
              </a:ext>
            </a:extLst>
          </p:cNvPr>
          <p:cNvSpPr txBox="1"/>
          <p:nvPr/>
        </p:nvSpPr>
        <p:spPr>
          <a:xfrm>
            <a:off x="350377" y="1344817"/>
            <a:ext cx="55979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Government Actions to fight against non-communicable diseases in Sri Lanka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0E1A957-098C-E675-ED7E-4A94AEBB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54" y="917827"/>
            <a:ext cx="4308037" cy="304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63386-7DFF-885A-F397-790598A451F4}"/>
              </a:ext>
            </a:extLst>
          </p:cNvPr>
          <p:cNvSpPr txBox="1"/>
          <p:nvPr/>
        </p:nvSpPr>
        <p:spPr>
          <a:xfrm>
            <a:off x="7655633" y="2440268"/>
            <a:ext cx="196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Humans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DFC4FB-289A-6821-A28B-C8D41A177E3E}"/>
              </a:ext>
            </a:extLst>
          </p:cNvPr>
          <p:cNvSpPr txBox="1"/>
          <p:nvPr/>
        </p:nvSpPr>
        <p:spPr>
          <a:xfrm>
            <a:off x="5308371" y="2510986"/>
            <a:ext cx="146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NCDs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9F8CA-57C4-AC28-FE0A-5FB5E7BA8EFB}"/>
              </a:ext>
            </a:extLst>
          </p:cNvPr>
          <p:cNvSpPr txBox="1"/>
          <p:nvPr/>
        </p:nvSpPr>
        <p:spPr>
          <a:xfrm>
            <a:off x="572678" y="6298228"/>
            <a:ext cx="610385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Hewavitharana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D. L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IT21189630)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CEEB3A6B-3A2E-A00E-2ECA-C6B046E8234A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72ABDB-6CBD-1866-03B1-BF32AF6B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7" y="159854"/>
            <a:ext cx="1735371" cy="5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1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FE22B4-1832-C2B8-7984-91D6C997B07A}"/>
              </a:ext>
            </a:extLst>
          </p:cNvPr>
          <p:cNvSpPr txBox="1"/>
          <p:nvPr/>
        </p:nvSpPr>
        <p:spPr>
          <a:xfrm>
            <a:off x="572678" y="6298228"/>
            <a:ext cx="610385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Hewavitharana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D. L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IT21189630)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8C722D3-C20C-E45B-7187-CCE1968B6923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7FC13-5817-B303-7FD9-EAA8A96F49D3}"/>
              </a:ext>
            </a:extLst>
          </p:cNvPr>
          <p:cNvSpPr txBox="1"/>
          <p:nvPr/>
        </p:nvSpPr>
        <p:spPr>
          <a:xfrm>
            <a:off x="1760455" y="478113"/>
            <a:ext cx="69687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actions to fight against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non-communicable diseases in Sri Lanka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B2641-378B-26F2-F63C-D9E8D0673FDE}"/>
              </a:ext>
            </a:extLst>
          </p:cNvPr>
          <p:cNvSpPr txBox="1"/>
          <p:nvPr/>
        </p:nvSpPr>
        <p:spPr>
          <a:xfrm>
            <a:off x="636308" y="2193486"/>
            <a:ext cx="8797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National policy and strategic framework for prevent and control non-communicable diseases.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66E6E-B48C-DE57-C246-2C92FFB6DF2D}"/>
              </a:ext>
            </a:extLst>
          </p:cNvPr>
          <p:cNvSpPr txBox="1"/>
          <p:nvPr/>
        </p:nvSpPr>
        <p:spPr>
          <a:xfrm>
            <a:off x="636308" y="3300110"/>
            <a:ext cx="7689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Actions for reduce harmful use of alcohol.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6DC3E-DC40-164E-9DD3-9F3B5897ADE5}"/>
              </a:ext>
            </a:extLst>
          </p:cNvPr>
          <p:cNvSpPr txBox="1"/>
          <p:nvPr/>
        </p:nvSpPr>
        <p:spPr>
          <a:xfrm>
            <a:off x="636308" y="4199691"/>
            <a:ext cx="610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Actions for reduce tobacco use.</a:t>
            </a:r>
          </a:p>
        </p:txBody>
      </p:sp>
    </p:spTree>
    <p:extLst>
      <p:ext uri="{BB962C8B-B14F-4D97-AF65-F5344CB8AC3E}">
        <p14:creationId xmlns:p14="http://schemas.microsoft.com/office/powerpoint/2010/main" val="4254895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D1FF8C-0202-41FE-5757-5E637D0BCBA8}"/>
              </a:ext>
            </a:extLst>
          </p:cNvPr>
          <p:cNvSpPr txBox="1"/>
          <p:nvPr/>
        </p:nvSpPr>
        <p:spPr>
          <a:xfrm>
            <a:off x="553825" y="591934"/>
            <a:ext cx="8901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National policy and strategic framework for prevent &amp; control NCD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33F06-DB1A-F838-485B-A7335EE81DC1}"/>
              </a:ext>
            </a:extLst>
          </p:cNvPr>
          <p:cNvSpPr txBox="1"/>
          <p:nvPr/>
        </p:nvSpPr>
        <p:spPr>
          <a:xfrm>
            <a:off x="2170480" y="2113022"/>
            <a:ext cx="228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Awareness.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5E669-91ED-9DFC-4B56-710567986002}"/>
              </a:ext>
            </a:extLst>
          </p:cNvPr>
          <p:cNvSpPr txBox="1"/>
          <p:nvPr/>
        </p:nvSpPr>
        <p:spPr>
          <a:xfrm>
            <a:off x="2170480" y="2976772"/>
            <a:ext cx="291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Counselling.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1F6B2-E204-2A1C-3DA3-D8713ECFBFE1}"/>
              </a:ext>
            </a:extLst>
          </p:cNvPr>
          <p:cNvSpPr txBox="1"/>
          <p:nvPr/>
        </p:nvSpPr>
        <p:spPr>
          <a:xfrm>
            <a:off x="2170480" y="3756432"/>
            <a:ext cx="891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environments that encourage healthy lifestyle.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DCA7C-3DB6-FE52-369F-6BB5A947FFD7}"/>
              </a:ext>
            </a:extLst>
          </p:cNvPr>
          <p:cNvSpPr txBox="1"/>
          <p:nvPr/>
        </p:nvSpPr>
        <p:spPr>
          <a:xfrm>
            <a:off x="572678" y="6298228"/>
            <a:ext cx="610385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Hewavitharana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D. L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IT21189630)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1E7EF87-9BCF-7882-A508-D3F6C5B07A69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9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B14EFD-F721-AADC-E6B5-34333914BBFB}"/>
              </a:ext>
            </a:extLst>
          </p:cNvPr>
          <p:cNvSpPr txBox="1"/>
          <p:nvPr/>
        </p:nvSpPr>
        <p:spPr>
          <a:xfrm>
            <a:off x="441664" y="431686"/>
            <a:ext cx="8070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2.  Actions for reduce harmful use of alcohol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F69C-F552-20B7-261C-94D8C27C9FFB}"/>
              </a:ext>
            </a:extLst>
          </p:cNvPr>
          <p:cNvSpPr txBox="1"/>
          <p:nvPr/>
        </p:nvSpPr>
        <p:spPr>
          <a:xfrm>
            <a:off x="1629293" y="1572173"/>
            <a:ext cx="352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Marketing 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BB16A-34D0-0591-DC4B-077373E5A73D}"/>
              </a:ext>
            </a:extLst>
          </p:cNvPr>
          <p:cNvSpPr txBox="1"/>
          <p:nvPr/>
        </p:nvSpPr>
        <p:spPr>
          <a:xfrm>
            <a:off x="1629293" y="2349338"/>
            <a:ext cx="63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Pricing trade and investment policies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F7501-3E4D-63B0-C605-2EF6B0C4A033}"/>
              </a:ext>
            </a:extLst>
          </p:cNvPr>
          <p:cNvSpPr txBox="1"/>
          <p:nvPr/>
        </p:nvSpPr>
        <p:spPr>
          <a:xfrm>
            <a:off x="1626150" y="3094381"/>
            <a:ext cx="902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Drink driving policies and countermeasures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F3279-7E86-4FE3-1D4C-9E4168A5F150}"/>
              </a:ext>
            </a:extLst>
          </p:cNvPr>
          <p:cNvSpPr txBox="1"/>
          <p:nvPr/>
        </p:nvSpPr>
        <p:spPr>
          <a:xfrm>
            <a:off x="1626150" y="3787784"/>
            <a:ext cx="63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Community 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84D0F-7971-9EA6-8744-E9BA1BFAD77E}"/>
              </a:ext>
            </a:extLst>
          </p:cNvPr>
          <p:cNvSpPr txBox="1"/>
          <p:nvPr/>
        </p:nvSpPr>
        <p:spPr>
          <a:xfrm>
            <a:off x="1626150" y="4616589"/>
            <a:ext cx="761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Availability and accessibility of alcohol 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26078-09B9-ACF1-150A-20DDAE71B3FD}"/>
              </a:ext>
            </a:extLst>
          </p:cNvPr>
          <p:cNvSpPr txBox="1"/>
          <p:nvPr/>
        </p:nvSpPr>
        <p:spPr>
          <a:xfrm>
            <a:off x="572678" y="6298228"/>
            <a:ext cx="610385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Hewavitharana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D. L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IT21189630)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F174472-B91E-2CC9-EE8A-9BA6A040CD52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6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A01D19-570D-8CE0-35EF-84FB1AFE4365}"/>
              </a:ext>
            </a:extLst>
          </p:cNvPr>
          <p:cNvSpPr txBox="1"/>
          <p:nvPr/>
        </p:nvSpPr>
        <p:spPr>
          <a:xfrm>
            <a:off x="554372" y="451513"/>
            <a:ext cx="629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Actions for reduce tobacco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ECCB0-9404-7538-E61D-E441B1CD257C}"/>
              </a:ext>
            </a:extLst>
          </p:cNvPr>
          <p:cNvSpPr txBox="1"/>
          <p:nvPr/>
        </p:nvSpPr>
        <p:spPr>
          <a:xfrm>
            <a:off x="554372" y="1260835"/>
            <a:ext cx="3391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NATA act prohibits,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AA475-9AE3-7364-A72B-5F1F7812C37B}"/>
              </a:ext>
            </a:extLst>
          </p:cNvPr>
          <p:cNvSpPr txBox="1"/>
          <p:nvPr/>
        </p:nvSpPr>
        <p:spPr>
          <a:xfrm>
            <a:off x="1067797" y="2008602"/>
            <a:ext cx="79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Sell tobacco products to person below 21 years of 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AA896-E715-369A-D1EB-B10F44CB8857}"/>
              </a:ext>
            </a:extLst>
          </p:cNvPr>
          <p:cNvSpPr txBox="1"/>
          <p:nvPr/>
        </p:nvSpPr>
        <p:spPr>
          <a:xfrm>
            <a:off x="1067797" y="3042471"/>
            <a:ext cx="8736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Free distribution , promotion or advertisements related to tobacco products.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91187-56F8-C82E-CCF3-E10B039DCA14}"/>
              </a:ext>
            </a:extLst>
          </p:cNvPr>
          <p:cNvSpPr txBox="1"/>
          <p:nvPr/>
        </p:nvSpPr>
        <p:spPr>
          <a:xfrm>
            <a:off x="1067797" y="4214839"/>
            <a:ext cx="10418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Installation of vending machines for tobacco products.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06D92-2E4D-F2C4-2A84-BA91152AA633}"/>
              </a:ext>
            </a:extLst>
          </p:cNvPr>
          <p:cNvSpPr txBox="1"/>
          <p:nvPr/>
        </p:nvSpPr>
        <p:spPr>
          <a:xfrm>
            <a:off x="1067797" y="5007493"/>
            <a:ext cx="433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Smoking in public places.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0630B-E2ED-1CC4-3E48-1C3EFEA7DC6F}"/>
              </a:ext>
            </a:extLst>
          </p:cNvPr>
          <p:cNvSpPr txBox="1"/>
          <p:nvPr/>
        </p:nvSpPr>
        <p:spPr>
          <a:xfrm>
            <a:off x="572678" y="6298228"/>
            <a:ext cx="610385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Hewavitharana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D. L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IT21189630)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360CFE8-7097-3D72-8D62-DDBDE943549D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2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5" y="1539719"/>
            <a:ext cx="4500562" cy="156295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102936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75913" y="1552296"/>
            <a:ext cx="6221412" cy="4654421"/>
          </a:xfrm>
        </p:spPr>
        <p:txBody>
          <a:bodyPr>
            <a:normAutofit lnSpcReduction="10000"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 – communicable disease are spreading all over the world day by day.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Sri Lanka is experiencing an NCD epidemic, with substantial death and morbidity.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Major causes to these NCDs are physical inactivity, harmful use of alcohol and tobacco, and unhealthy diet.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According to these habits NCDs are speeding in all over the world more than other diseases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NCDs have a physical impact of human life cycle as well as psychological effect.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Regular exercises, prevent using tobacco and alcohol and healthy diet help to prevent NCDs.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3E45C3B-9964-EC58-1448-BD505BFD65C7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D98B5CB-BC89-281F-E2C7-435D07885D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1867" y="109593"/>
            <a:ext cx="1946008" cy="1112468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BEFBE535-B985-C5A0-8151-EF656AC6C2B9}"/>
              </a:ext>
            </a:extLst>
          </p:cNvPr>
          <p:cNvSpPr/>
          <p:nvPr/>
        </p:nvSpPr>
        <p:spPr>
          <a:xfrm>
            <a:off x="959885" y="2321198"/>
            <a:ext cx="2949642" cy="3885519"/>
          </a:xfrm>
          <a:custGeom>
            <a:avLst/>
            <a:gdLst>
              <a:gd name="connsiteX0" fmla="*/ 2373452 w 4301913"/>
              <a:gd name="connsiteY0" fmla="*/ 4142218 h 5339689"/>
              <a:gd name="connsiteX1" fmla="*/ 2491863 w 4301913"/>
              <a:gd name="connsiteY1" fmla="*/ 4504031 h 5339689"/>
              <a:gd name="connsiteX2" fmla="*/ 2514887 w 4301913"/>
              <a:gd name="connsiteY2" fmla="*/ 4224449 h 5339689"/>
              <a:gd name="connsiteX3" fmla="*/ 2373452 w 4301913"/>
              <a:gd name="connsiteY3" fmla="*/ 4142218 h 5339689"/>
              <a:gd name="connsiteX4" fmla="*/ 1737713 w 4301913"/>
              <a:gd name="connsiteY4" fmla="*/ 0 h 5339689"/>
              <a:gd name="connsiteX5" fmla="*/ 2494232 w 4301913"/>
              <a:gd name="connsiteY5" fmla="*/ 793865 h 5339689"/>
              <a:gd name="connsiteX6" fmla="*/ 2531098 w 4301913"/>
              <a:gd name="connsiteY6" fmla="*/ 1178908 h 5339689"/>
              <a:gd name="connsiteX7" fmla="*/ 2424404 w 4301913"/>
              <a:gd name="connsiteY7" fmla="*/ 1268744 h 5339689"/>
              <a:gd name="connsiteX8" fmla="*/ 2241510 w 4301913"/>
              <a:gd name="connsiteY8" fmla="*/ 1761783 h 5339689"/>
              <a:gd name="connsiteX9" fmla="*/ 2220061 w 4301913"/>
              <a:gd name="connsiteY9" fmla="*/ 1910756 h 5339689"/>
              <a:gd name="connsiteX10" fmla="*/ 2066052 w 4301913"/>
              <a:gd name="connsiteY10" fmla="*/ 2183666 h 5339689"/>
              <a:gd name="connsiteX11" fmla="*/ 2317587 w 4301913"/>
              <a:gd name="connsiteY11" fmla="*/ 2483987 h 5339689"/>
              <a:gd name="connsiteX12" fmla="*/ 2322187 w 4301913"/>
              <a:gd name="connsiteY12" fmla="*/ 2504347 h 5339689"/>
              <a:gd name="connsiteX13" fmla="*/ 2224379 w 4301913"/>
              <a:gd name="connsiteY13" fmla="*/ 2497471 h 5339689"/>
              <a:gd name="connsiteX14" fmla="*/ 2357729 w 4301913"/>
              <a:gd name="connsiteY14" fmla="*/ 2754646 h 5339689"/>
              <a:gd name="connsiteX15" fmla="*/ 2322187 w 4301913"/>
              <a:gd name="connsiteY15" fmla="*/ 2504347 h 5339689"/>
              <a:gd name="connsiteX16" fmla="*/ 2337445 w 4301913"/>
              <a:gd name="connsiteY16" fmla="*/ 2505420 h 5339689"/>
              <a:gd name="connsiteX17" fmla="*/ 2317587 w 4301913"/>
              <a:gd name="connsiteY17" fmla="*/ 2483987 h 5339689"/>
              <a:gd name="connsiteX18" fmla="*/ 2245348 w 4301913"/>
              <a:gd name="connsiteY18" fmla="*/ 2296761 h 5339689"/>
              <a:gd name="connsiteX19" fmla="*/ 2232191 w 4301913"/>
              <a:gd name="connsiteY19" fmla="*/ 1957698 h 5339689"/>
              <a:gd name="connsiteX20" fmla="*/ 2335047 w 4301913"/>
              <a:gd name="connsiteY20" fmla="*/ 2199249 h 5339689"/>
              <a:gd name="connsiteX21" fmla="*/ 3132200 w 4301913"/>
              <a:gd name="connsiteY21" fmla="*/ 2447242 h 5339689"/>
              <a:gd name="connsiteX22" fmla="*/ 3378274 w 4301913"/>
              <a:gd name="connsiteY22" fmla="*/ 2560857 h 5339689"/>
              <a:gd name="connsiteX23" fmla="*/ 3508883 w 4301913"/>
              <a:gd name="connsiteY23" fmla="*/ 2990167 h 5339689"/>
              <a:gd name="connsiteX24" fmla="*/ 3598240 w 4301913"/>
              <a:gd name="connsiteY24" fmla="*/ 3107894 h 5339689"/>
              <a:gd name="connsiteX25" fmla="*/ 3594745 w 4301913"/>
              <a:gd name="connsiteY25" fmla="*/ 3285579 h 5339689"/>
              <a:gd name="connsiteX26" fmla="*/ 3651895 w 4301913"/>
              <a:gd name="connsiteY26" fmla="*/ 3356092 h 5339689"/>
              <a:gd name="connsiteX27" fmla="*/ 3637711 w 4301913"/>
              <a:gd name="connsiteY27" fmla="*/ 3431264 h 5339689"/>
              <a:gd name="connsiteX28" fmla="*/ 3719804 w 4301913"/>
              <a:gd name="connsiteY28" fmla="*/ 3476627 h 5339689"/>
              <a:gd name="connsiteX29" fmla="*/ 3712883 w 4301913"/>
              <a:gd name="connsiteY29" fmla="*/ 3623134 h 5339689"/>
              <a:gd name="connsiteX30" fmla="*/ 4072229 w 4301913"/>
              <a:gd name="connsiteY30" fmla="*/ 4192921 h 5339689"/>
              <a:gd name="connsiteX31" fmla="*/ 4224629 w 4301913"/>
              <a:gd name="connsiteY31" fmla="*/ 4288171 h 5339689"/>
              <a:gd name="connsiteX32" fmla="*/ 4300829 w 4301913"/>
              <a:gd name="connsiteY32" fmla="*/ 4756815 h 5339689"/>
              <a:gd name="connsiteX33" fmla="*/ 3847261 w 4301913"/>
              <a:gd name="connsiteY33" fmla="*/ 5216962 h 5339689"/>
              <a:gd name="connsiteX34" fmla="*/ 3422680 w 4301913"/>
              <a:gd name="connsiteY34" fmla="*/ 5222784 h 5339689"/>
              <a:gd name="connsiteX35" fmla="*/ 3313176 w 4301913"/>
              <a:gd name="connsiteY35" fmla="*/ 5151314 h 5339689"/>
              <a:gd name="connsiteX36" fmla="*/ 3369638 w 4301913"/>
              <a:gd name="connsiteY36" fmla="*/ 5323498 h 5339689"/>
              <a:gd name="connsiteX37" fmla="*/ 433336 w 4301913"/>
              <a:gd name="connsiteY37" fmla="*/ 5339690 h 5339689"/>
              <a:gd name="connsiteX38" fmla="*/ 481304 w 4301913"/>
              <a:gd name="connsiteY38" fmla="*/ 4979179 h 5339689"/>
              <a:gd name="connsiteX39" fmla="*/ 398526 w 4301913"/>
              <a:gd name="connsiteY39" fmla="*/ 4755101 h 5339689"/>
              <a:gd name="connsiteX40" fmla="*/ 421207 w 4301913"/>
              <a:gd name="connsiteY40" fmla="*/ 4524378 h 5339689"/>
              <a:gd name="connsiteX41" fmla="*/ 348297 w 4301913"/>
              <a:gd name="connsiteY41" fmla="*/ 4473120 h 5339689"/>
              <a:gd name="connsiteX42" fmla="*/ 279224 w 4301913"/>
              <a:gd name="connsiteY42" fmla="*/ 4134948 h 5339689"/>
              <a:gd name="connsiteX43" fmla="*/ 73305 w 4301913"/>
              <a:gd name="connsiteY43" fmla="*/ 3621969 h 5339689"/>
              <a:gd name="connsiteX44" fmla="*/ 12523 w 4301913"/>
              <a:gd name="connsiteY44" fmla="*/ 3119269 h 5339689"/>
              <a:gd name="connsiteX45" fmla="*/ 109829 w 4301913"/>
              <a:gd name="connsiteY45" fmla="*/ 2487946 h 5339689"/>
              <a:gd name="connsiteX46" fmla="*/ 874434 w 4301913"/>
              <a:gd name="connsiteY46" fmla="*/ 2132575 h 5339689"/>
              <a:gd name="connsiteX47" fmla="*/ 1273431 w 4301913"/>
              <a:gd name="connsiteY47" fmla="*/ 1758902 h 5339689"/>
              <a:gd name="connsiteX48" fmla="*/ 1281747 w 4301913"/>
              <a:gd name="connsiteY48" fmla="*/ 1766651 h 5339689"/>
              <a:gd name="connsiteX49" fmla="*/ 1956993 w 4301913"/>
              <a:gd name="connsiteY49" fmla="*/ 2690917 h 5339689"/>
              <a:gd name="connsiteX50" fmla="*/ 1754023 w 4301913"/>
              <a:gd name="connsiteY50" fmla="*/ 2443267 h 5339689"/>
              <a:gd name="connsiteX51" fmla="*/ 2026615 w 4301913"/>
              <a:gd name="connsiteY51" fmla="*/ 2183146 h 5339689"/>
              <a:gd name="connsiteX52" fmla="*/ 2044038 w 4301913"/>
              <a:gd name="connsiteY52" fmla="*/ 2183376 h 5339689"/>
              <a:gd name="connsiteX53" fmla="*/ 1900529 w 4301913"/>
              <a:gd name="connsiteY53" fmla="*/ 2106944 h 5339689"/>
              <a:gd name="connsiteX54" fmla="*/ 1525079 w 4301913"/>
              <a:gd name="connsiteY54" fmla="*/ 1935494 h 5339689"/>
              <a:gd name="connsiteX55" fmla="*/ 1329029 w 4301913"/>
              <a:gd name="connsiteY55" fmla="*/ 1706894 h 5339689"/>
              <a:gd name="connsiteX56" fmla="*/ 1195679 w 4301913"/>
              <a:gd name="connsiteY56" fmla="*/ 1325894 h 5339689"/>
              <a:gd name="connsiteX57" fmla="*/ 1114614 w 4301913"/>
              <a:gd name="connsiteY57" fmla="*/ 1385991 h 5339689"/>
              <a:gd name="connsiteX58" fmla="*/ 960295 w 4301913"/>
              <a:gd name="connsiteY58" fmla="*/ 992999 h 5339689"/>
              <a:gd name="connsiteX59" fmla="*/ 1055408 w 4301913"/>
              <a:gd name="connsiteY59" fmla="*/ 898982 h 5339689"/>
              <a:gd name="connsiteX60" fmla="*/ 1737713 w 4301913"/>
              <a:gd name="connsiteY60" fmla="*/ 0 h 5339689"/>
              <a:gd name="connsiteX0" fmla="*/ 2373452 w 4301913"/>
              <a:gd name="connsiteY0" fmla="*/ 4142218 h 5334537"/>
              <a:gd name="connsiteX1" fmla="*/ 2491863 w 4301913"/>
              <a:gd name="connsiteY1" fmla="*/ 4504031 h 5334537"/>
              <a:gd name="connsiteX2" fmla="*/ 2514887 w 4301913"/>
              <a:gd name="connsiteY2" fmla="*/ 4224449 h 5334537"/>
              <a:gd name="connsiteX3" fmla="*/ 2373452 w 4301913"/>
              <a:gd name="connsiteY3" fmla="*/ 4142218 h 5334537"/>
              <a:gd name="connsiteX4" fmla="*/ 1737713 w 4301913"/>
              <a:gd name="connsiteY4" fmla="*/ 0 h 5334537"/>
              <a:gd name="connsiteX5" fmla="*/ 2494232 w 4301913"/>
              <a:gd name="connsiteY5" fmla="*/ 793865 h 5334537"/>
              <a:gd name="connsiteX6" fmla="*/ 2531098 w 4301913"/>
              <a:gd name="connsiteY6" fmla="*/ 1178908 h 5334537"/>
              <a:gd name="connsiteX7" fmla="*/ 2424404 w 4301913"/>
              <a:gd name="connsiteY7" fmla="*/ 1268744 h 5334537"/>
              <a:gd name="connsiteX8" fmla="*/ 2241510 w 4301913"/>
              <a:gd name="connsiteY8" fmla="*/ 1761783 h 5334537"/>
              <a:gd name="connsiteX9" fmla="*/ 2220061 w 4301913"/>
              <a:gd name="connsiteY9" fmla="*/ 1910756 h 5334537"/>
              <a:gd name="connsiteX10" fmla="*/ 2066052 w 4301913"/>
              <a:gd name="connsiteY10" fmla="*/ 2183666 h 5334537"/>
              <a:gd name="connsiteX11" fmla="*/ 2317587 w 4301913"/>
              <a:gd name="connsiteY11" fmla="*/ 2483987 h 5334537"/>
              <a:gd name="connsiteX12" fmla="*/ 2322187 w 4301913"/>
              <a:gd name="connsiteY12" fmla="*/ 2504347 h 5334537"/>
              <a:gd name="connsiteX13" fmla="*/ 2224379 w 4301913"/>
              <a:gd name="connsiteY13" fmla="*/ 2497471 h 5334537"/>
              <a:gd name="connsiteX14" fmla="*/ 2357729 w 4301913"/>
              <a:gd name="connsiteY14" fmla="*/ 2754646 h 5334537"/>
              <a:gd name="connsiteX15" fmla="*/ 2322187 w 4301913"/>
              <a:gd name="connsiteY15" fmla="*/ 2504347 h 5334537"/>
              <a:gd name="connsiteX16" fmla="*/ 2337445 w 4301913"/>
              <a:gd name="connsiteY16" fmla="*/ 2505420 h 5334537"/>
              <a:gd name="connsiteX17" fmla="*/ 2317587 w 4301913"/>
              <a:gd name="connsiteY17" fmla="*/ 2483987 h 5334537"/>
              <a:gd name="connsiteX18" fmla="*/ 2245348 w 4301913"/>
              <a:gd name="connsiteY18" fmla="*/ 2296761 h 5334537"/>
              <a:gd name="connsiteX19" fmla="*/ 2232191 w 4301913"/>
              <a:gd name="connsiteY19" fmla="*/ 1957698 h 5334537"/>
              <a:gd name="connsiteX20" fmla="*/ 2335047 w 4301913"/>
              <a:gd name="connsiteY20" fmla="*/ 2199249 h 5334537"/>
              <a:gd name="connsiteX21" fmla="*/ 3132200 w 4301913"/>
              <a:gd name="connsiteY21" fmla="*/ 2447242 h 5334537"/>
              <a:gd name="connsiteX22" fmla="*/ 3378274 w 4301913"/>
              <a:gd name="connsiteY22" fmla="*/ 2560857 h 5334537"/>
              <a:gd name="connsiteX23" fmla="*/ 3508883 w 4301913"/>
              <a:gd name="connsiteY23" fmla="*/ 2990167 h 5334537"/>
              <a:gd name="connsiteX24" fmla="*/ 3598240 w 4301913"/>
              <a:gd name="connsiteY24" fmla="*/ 3107894 h 5334537"/>
              <a:gd name="connsiteX25" fmla="*/ 3594745 w 4301913"/>
              <a:gd name="connsiteY25" fmla="*/ 3285579 h 5334537"/>
              <a:gd name="connsiteX26" fmla="*/ 3651895 w 4301913"/>
              <a:gd name="connsiteY26" fmla="*/ 3356092 h 5334537"/>
              <a:gd name="connsiteX27" fmla="*/ 3637711 w 4301913"/>
              <a:gd name="connsiteY27" fmla="*/ 3431264 h 5334537"/>
              <a:gd name="connsiteX28" fmla="*/ 3719804 w 4301913"/>
              <a:gd name="connsiteY28" fmla="*/ 3476627 h 5334537"/>
              <a:gd name="connsiteX29" fmla="*/ 3712883 w 4301913"/>
              <a:gd name="connsiteY29" fmla="*/ 3623134 h 5334537"/>
              <a:gd name="connsiteX30" fmla="*/ 4072229 w 4301913"/>
              <a:gd name="connsiteY30" fmla="*/ 4192921 h 5334537"/>
              <a:gd name="connsiteX31" fmla="*/ 4224629 w 4301913"/>
              <a:gd name="connsiteY31" fmla="*/ 4288171 h 5334537"/>
              <a:gd name="connsiteX32" fmla="*/ 4300829 w 4301913"/>
              <a:gd name="connsiteY32" fmla="*/ 4756815 h 5334537"/>
              <a:gd name="connsiteX33" fmla="*/ 3847261 w 4301913"/>
              <a:gd name="connsiteY33" fmla="*/ 5216962 h 5334537"/>
              <a:gd name="connsiteX34" fmla="*/ 3422680 w 4301913"/>
              <a:gd name="connsiteY34" fmla="*/ 5222784 h 5334537"/>
              <a:gd name="connsiteX35" fmla="*/ 3313176 w 4301913"/>
              <a:gd name="connsiteY35" fmla="*/ 5151314 h 5334537"/>
              <a:gd name="connsiteX36" fmla="*/ 3369638 w 4301913"/>
              <a:gd name="connsiteY36" fmla="*/ 5323498 h 5334537"/>
              <a:gd name="connsiteX37" fmla="*/ 428472 w 4301913"/>
              <a:gd name="connsiteY37" fmla="*/ 5334537 h 5334537"/>
              <a:gd name="connsiteX38" fmla="*/ 481304 w 4301913"/>
              <a:gd name="connsiteY38" fmla="*/ 4979179 h 5334537"/>
              <a:gd name="connsiteX39" fmla="*/ 398526 w 4301913"/>
              <a:gd name="connsiteY39" fmla="*/ 4755101 h 5334537"/>
              <a:gd name="connsiteX40" fmla="*/ 421207 w 4301913"/>
              <a:gd name="connsiteY40" fmla="*/ 4524378 h 5334537"/>
              <a:gd name="connsiteX41" fmla="*/ 348297 w 4301913"/>
              <a:gd name="connsiteY41" fmla="*/ 4473120 h 5334537"/>
              <a:gd name="connsiteX42" fmla="*/ 279224 w 4301913"/>
              <a:gd name="connsiteY42" fmla="*/ 4134948 h 5334537"/>
              <a:gd name="connsiteX43" fmla="*/ 73305 w 4301913"/>
              <a:gd name="connsiteY43" fmla="*/ 3621969 h 5334537"/>
              <a:gd name="connsiteX44" fmla="*/ 12523 w 4301913"/>
              <a:gd name="connsiteY44" fmla="*/ 3119269 h 5334537"/>
              <a:gd name="connsiteX45" fmla="*/ 109829 w 4301913"/>
              <a:gd name="connsiteY45" fmla="*/ 2487946 h 5334537"/>
              <a:gd name="connsiteX46" fmla="*/ 874434 w 4301913"/>
              <a:gd name="connsiteY46" fmla="*/ 2132575 h 5334537"/>
              <a:gd name="connsiteX47" fmla="*/ 1273431 w 4301913"/>
              <a:gd name="connsiteY47" fmla="*/ 1758902 h 5334537"/>
              <a:gd name="connsiteX48" fmla="*/ 1281747 w 4301913"/>
              <a:gd name="connsiteY48" fmla="*/ 1766651 h 5334537"/>
              <a:gd name="connsiteX49" fmla="*/ 1956993 w 4301913"/>
              <a:gd name="connsiteY49" fmla="*/ 2690917 h 5334537"/>
              <a:gd name="connsiteX50" fmla="*/ 1754023 w 4301913"/>
              <a:gd name="connsiteY50" fmla="*/ 2443267 h 5334537"/>
              <a:gd name="connsiteX51" fmla="*/ 2026615 w 4301913"/>
              <a:gd name="connsiteY51" fmla="*/ 2183146 h 5334537"/>
              <a:gd name="connsiteX52" fmla="*/ 2044038 w 4301913"/>
              <a:gd name="connsiteY52" fmla="*/ 2183376 h 5334537"/>
              <a:gd name="connsiteX53" fmla="*/ 1900529 w 4301913"/>
              <a:gd name="connsiteY53" fmla="*/ 2106944 h 5334537"/>
              <a:gd name="connsiteX54" fmla="*/ 1525079 w 4301913"/>
              <a:gd name="connsiteY54" fmla="*/ 1935494 h 5334537"/>
              <a:gd name="connsiteX55" fmla="*/ 1329029 w 4301913"/>
              <a:gd name="connsiteY55" fmla="*/ 1706894 h 5334537"/>
              <a:gd name="connsiteX56" fmla="*/ 1195679 w 4301913"/>
              <a:gd name="connsiteY56" fmla="*/ 1325894 h 5334537"/>
              <a:gd name="connsiteX57" fmla="*/ 1114614 w 4301913"/>
              <a:gd name="connsiteY57" fmla="*/ 1385991 h 5334537"/>
              <a:gd name="connsiteX58" fmla="*/ 960295 w 4301913"/>
              <a:gd name="connsiteY58" fmla="*/ 992999 h 5334537"/>
              <a:gd name="connsiteX59" fmla="*/ 1055408 w 4301913"/>
              <a:gd name="connsiteY59" fmla="*/ 898982 h 5334537"/>
              <a:gd name="connsiteX60" fmla="*/ 1737713 w 4301913"/>
              <a:gd name="connsiteY60" fmla="*/ 0 h 5334537"/>
              <a:gd name="connsiteX0" fmla="*/ 2373452 w 4301913"/>
              <a:gd name="connsiteY0" fmla="*/ 4142218 h 5324230"/>
              <a:gd name="connsiteX1" fmla="*/ 2491863 w 4301913"/>
              <a:gd name="connsiteY1" fmla="*/ 4504031 h 5324230"/>
              <a:gd name="connsiteX2" fmla="*/ 2514887 w 4301913"/>
              <a:gd name="connsiteY2" fmla="*/ 4224449 h 5324230"/>
              <a:gd name="connsiteX3" fmla="*/ 2373452 w 4301913"/>
              <a:gd name="connsiteY3" fmla="*/ 4142218 h 5324230"/>
              <a:gd name="connsiteX4" fmla="*/ 1737713 w 4301913"/>
              <a:gd name="connsiteY4" fmla="*/ 0 h 5324230"/>
              <a:gd name="connsiteX5" fmla="*/ 2494232 w 4301913"/>
              <a:gd name="connsiteY5" fmla="*/ 793865 h 5324230"/>
              <a:gd name="connsiteX6" fmla="*/ 2531098 w 4301913"/>
              <a:gd name="connsiteY6" fmla="*/ 1178908 h 5324230"/>
              <a:gd name="connsiteX7" fmla="*/ 2424404 w 4301913"/>
              <a:gd name="connsiteY7" fmla="*/ 1268744 h 5324230"/>
              <a:gd name="connsiteX8" fmla="*/ 2241510 w 4301913"/>
              <a:gd name="connsiteY8" fmla="*/ 1761783 h 5324230"/>
              <a:gd name="connsiteX9" fmla="*/ 2220061 w 4301913"/>
              <a:gd name="connsiteY9" fmla="*/ 1910756 h 5324230"/>
              <a:gd name="connsiteX10" fmla="*/ 2066052 w 4301913"/>
              <a:gd name="connsiteY10" fmla="*/ 2183666 h 5324230"/>
              <a:gd name="connsiteX11" fmla="*/ 2317587 w 4301913"/>
              <a:gd name="connsiteY11" fmla="*/ 2483987 h 5324230"/>
              <a:gd name="connsiteX12" fmla="*/ 2322187 w 4301913"/>
              <a:gd name="connsiteY12" fmla="*/ 2504347 h 5324230"/>
              <a:gd name="connsiteX13" fmla="*/ 2224379 w 4301913"/>
              <a:gd name="connsiteY13" fmla="*/ 2497471 h 5324230"/>
              <a:gd name="connsiteX14" fmla="*/ 2357729 w 4301913"/>
              <a:gd name="connsiteY14" fmla="*/ 2754646 h 5324230"/>
              <a:gd name="connsiteX15" fmla="*/ 2322187 w 4301913"/>
              <a:gd name="connsiteY15" fmla="*/ 2504347 h 5324230"/>
              <a:gd name="connsiteX16" fmla="*/ 2337445 w 4301913"/>
              <a:gd name="connsiteY16" fmla="*/ 2505420 h 5324230"/>
              <a:gd name="connsiteX17" fmla="*/ 2317587 w 4301913"/>
              <a:gd name="connsiteY17" fmla="*/ 2483987 h 5324230"/>
              <a:gd name="connsiteX18" fmla="*/ 2245348 w 4301913"/>
              <a:gd name="connsiteY18" fmla="*/ 2296761 h 5324230"/>
              <a:gd name="connsiteX19" fmla="*/ 2232191 w 4301913"/>
              <a:gd name="connsiteY19" fmla="*/ 1957698 h 5324230"/>
              <a:gd name="connsiteX20" fmla="*/ 2335047 w 4301913"/>
              <a:gd name="connsiteY20" fmla="*/ 2199249 h 5324230"/>
              <a:gd name="connsiteX21" fmla="*/ 3132200 w 4301913"/>
              <a:gd name="connsiteY21" fmla="*/ 2447242 h 5324230"/>
              <a:gd name="connsiteX22" fmla="*/ 3378274 w 4301913"/>
              <a:gd name="connsiteY22" fmla="*/ 2560857 h 5324230"/>
              <a:gd name="connsiteX23" fmla="*/ 3508883 w 4301913"/>
              <a:gd name="connsiteY23" fmla="*/ 2990167 h 5324230"/>
              <a:gd name="connsiteX24" fmla="*/ 3598240 w 4301913"/>
              <a:gd name="connsiteY24" fmla="*/ 3107894 h 5324230"/>
              <a:gd name="connsiteX25" fmla="*/ 3594745 w 4301913"/>
              <a:gd name="connsiteY25" fmla="*/ 3285579 h 5324230"/>
              <a:gd name="connsiteX26" fmla="*/ 3651895 w 4301913"/>
              <a:gd name="connsiteY26" fmla="*/ 3356092 h 5324230"/>
              <a:gd name="connsiteX27" fmla="*/ 3637711 w 4301913"/>
              <a:gd name="connsiteY27" fmla="*/ 3431264 h 5324230"/>
              <a:gd name="connsiteX28" fmla="*/ 3719804 w 4301913"/>
              <a:gd name="connsiteY28" fmla="*/ 3476627 h 5324230"/>
              <a:gd name="connsiteX29" fmla="*/ 3712883 w 4301913"/>
              <a:gd name="connsiteY29" fmla="*/ 3623134 h 5324230"/>
              <a:gd name="connsiteX30" fmla="*/ 4072229 w 4301913"/>
              <a:gd name="connsiteY30" fmla="*/ 4192921 h 5324230"/>
              <a:gd name="connsiteX31" fmla="*/ 4224629 w 4301913"/>
              <a:gd name="connsiteY31" fmla="*/ 4288171 h 5324230"/>
              <a:gd name="connsiteX32" fmla="*/ 4300829 w 4301913"/>
              <a:gd name="connsiteY32" fmla="*/ 4756815 h 5324230"/>
              <a:gd name="connsiteX33" fmla="*/ 3847261 w 4301913"/>
              <a:gd name="connsiteY33" fmla="*/ 5216962 h 5324230"/>
              <a:gd name="connsiteX34" fmla="*/ 3422680 w 4301913"/>
              <a:gd name="connsiteY34" fmla="*/ 5222784 h 5324230"/>
              <a:gd name="connsiteX35" fmla="*/ 3313176 w 4301913"/>
              <a:gd name="connsiteY35" fmla="*/ 5151314 h 5324230"/>
              <a:gd name="connsiteX36" fmla="*/ 3369638 w 4301913"/>
              <a:gd name="connsiteY36" fmla="*/ 5323498 h 5324230"/>
              <a:gd name="connsiteX37" fmla="*/ 438198 w 4301913"/>
              <a:gd name="connsiteY37" fmla="*/ 5324230 h 5324230"/>
              <a:gd name="connsiteX38" fmla="*/ 481304 w 4301913"/>
              <a:gd name="connsiteY38" fmla="*/ 4979179 h 5324230"/>
              <a:gd name="connsiteX39" fmla="*/ 398526 w 4301913"/>
              <a:gd name="connsiteY39" fmla="*/ 4755101 h 5324230"/>
              <a:gd name="connsiteX40" fmla="*/ 421207 w 4301913"/>
              <a:gd name="connsiteY40" fmla="*/ 4524378 h 5324230"/>
              <a:gd name="connsiteX41" fmla="*/ 348297 w 4301913"/>
              <a:gd name="connsiteY41" fmla="*/ 4473120 h 5324230"/>
              <a:gd name="connsiteX42" fmla="*/ 279224 w 4301913"/>
              <a:gd name="connsiteY42" fmla="*/ 4134948 h 5324230"/>
              <a:gd name="connsiteX43" fmla="*/ 73305 w 4301913"/>
              <a:gd name="connsiteY43" fmla="*/ 3621969 h 5324230"/>
              <a:gd name="connsiteX44" fmla="*/ 12523 w 4301913"/>
              <a:gd name="connsiteY44" fmla="*/ 3119269 h 5324230"/>
              <a:gd name="connsiteX45" fmla="*/ 109829 w 4301913"/>
              <a:gd name="connsiteY45" fmla="*/ 2487946 h 5324230"/>
              <a:gd name="connsiteX46" fmla="*/ 874434 w 4301913"/>
              <a:gd name="connsiteY46" fmla="*/ 2132575 h 5324230"/>
              <a:gd name="connsiteX47" fmla="*/ 1273431 w 4301913"/>
              <a:gd name="connsiteY47" fmla="*/ 1758902 h 5324230"/>
              <a:gd name="connsiteX48" fmla="*/ 1281747 w 4301913"/>
              <a:gd name="connsiteY48" fmla="*/ 1766651 h 5324230"/>
              <a:gd name="connsiteX49" fmla="*/ 1956993 w 4301913"/>
              <a:gd name="connsiteY49" fmla="*/ 2690917 h 5324230"/>
              <a:gd name="connsiteX50" fmla="*/ 1754023 w 4301913"/>
              <a:gd name="connsiteY50" fmla="*/ 2443267 h 5324230"/>
              <a:gd name="connsiteX51" fmla="*/ 2026615 w 4301913"/>
              <a:gd name="connsiteY51" fmla="*/ 2183146 h 5324230"/>
              <a:gd name="connsiteX52" fmla="*/ 2044038 w 4301913"/>
              <a:gd name="connsiteY52" fmla="*/ 2183376 h 5324230"/>
              <a:gd name="connsiteX53" fmla="*/ 1900529 w 4301913"/>
              <a:gd name="connsiteY53" fmla="*/ 2106944 h 5324230"/>
              <a:gd name="connsiteX54" fmla="*/ 1525079 w 4301913"/>
              <a:gd name="connsiteY54" fmla="*/ 1935494 h 5324230"/>
              <a:gd name="connsiteX55" fmla="*/ 1329029 w 4301913"/>
              <a:gd name="connsiteY55" fmla="*/ 1706894 h 5324230"/>
              <a:gd name="connsiteX56" fmla="*/ 1195679 w 4301913"/>
              <a:gd name="connsiteY56" fmla="*/ 1325894 h 5324230"/>
              <a:gd name="connsiteX57" fmla="*/ 1114614 w 4301913"/>
              <a:gd name="connsiteY57" fmla="*/ 1385991 h 5324230"/>
              <a:gd name="connsiteX58" fmla="*/ 960295 w 4301913"/>
              <a:gd name="connsiteY58" fmla="*/ 992999 h 5324230"/>
              <a:gd name="connsiteX59" fmla="*/ 1055408 w 4301913"/>
              <a:gd name="connsiteY59" fmla="*/ 898982 h 5324230"/>
              <a:gd name="connsiteX60" fmla="*/ 1737713 w 4301913"/>
              <a:gd name="connsiteY60" fmla="*/ 0 h 5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01913" h="5324230">
                <a:moveTo>
                  <a:pt x="2373452" y="4142218"/>
                </a:moveTo>
                <a:cubicBezTo>
                  <a:pt x="2537913" y="4328606"/>
                  <a:pt x="2521465" y="4373558"/>
                  <a:pt x="2491863" y="4504031"/>
                </a:cubicBezTo>
                <a:cubicBezTo>
                  <a:pt x="2580670" y="4487585"/>
                  <a:pt x="2613564" y="4300100"/>
                  <a:pt x="2514887" y="4224449"/>
                </a:cubicBezTo>
                <a:lnTo>
                  <a:pt x="2373452" y="4142218"/>
                </a:lnTo>
                <a:close/>
                <a:moveTo>
                  <a:pt x="1737713" y="0"/>
                </a:moveTo>
                <a:cubicBezTo>
                  <a:pt x="2425158" y="11352"/>
                  <a:pt x="2435026" y="479905"/>
                  <a:pt x="2494232" y="793865"/>
                </a:cubicBezTo>
                <a:cubicBezTo>
                  <a:pt x="2643572" y="724861"/>
                  <a:pt x="2542930" y="1106476"/>
                  <a:pt x="2531098" y="1178908"/>
                </a:cubicBezTo>
                <a:cubicBezTo>
                  <a:pt x="2495533" y="1314109"/>
                  <a:pt x="2466547" y="1288137"/>
                  <a:pt x="2424404" y="1268744"/>
                </a:cubicBezTo>
                <a:cubicBezTo>
                  <a:pt x="2416066" y="1502164"/>
                  <a:pt x="2355102" y="1617173"/>
                  <a:pt x="2241510" y="1761783"/>
                </a:cubicBezTo>
                <a:cubicBezTo>
                  <a:pt x="2224493" y="1818019"/>
                  <a:pt x="2227211" y="1861098"/>
                  <a:pt x="2220061" y="1910756"/>
                </a:cubicBezTo>
                <a:cubicBezTo>
                  <a:pt x="2220368" y="2040551"/>
                  <a:pt x="2142095" y="2121990"/>
                  <a:pt x="2066052" y="2183666"/>
                </a:cubicBezTo>
                <a:cubicBezTo>
                  <a:pt x="2195885" y="2193566"/>
                  <a:pt x="2229649" y="2389328"/>
                  <a:pt x="2317587" y="2483987"/>
                </a:cubicBezTo>
                <a:cubicBezTo>
                  <a:pt x="2319660" y="2490805"/>
                  <a:pt x="2321127" y="2497602"/>
                  <a:pt x="2322187" y="2504347"/>
                </a:cubicBezTo>
                <a:lnTo>
                  <a:pt x="2224379" y="2497471"/>
                </a:lnTo>
                <a:lnTo>
                  <a:pt x="2357729" y="2754646"/>
                </a:lnTo>
                <a:cubicBezTo>
                  <a:pt x="2335028" y="2662152"/>
                  <a:pt x="2340109" y="2592609"/>
                  <a:pt x="2322187" y="2504347"/>
                </a:cubicBezTo>
                <a:lnTo>
                  <a:pt x="2337445" y="2505420"/>
                </a:lnTo>
                <a:lnTo>
                  <a:pt x="2317587" y="2483987"/>
                </a:lnTo>
                <a:cubicBezTo>
                  <a:pt x="2305761" y="2431381"/>
                  <a:pt x="2284721" y="2371643"/>
                  <a:pt x="2245348" y="2296761"/>
                </a:cubicBezTo>
                <a:lnTo>
                  <a:pt x="2232191" y="1957698"/>
                </a:lnTo>
                <a:cubicBezTo>
                  <a:pt x="2277440" y="2105096"/>
                  <a:pt x="2296376" y="2176842"/>
                  <a:pt x="2335047" y="2199249"/>
                </a:cubicBezTo>
                <a:cubicBezTo>
                  <a:pt x="2609537" y="2319191"/>
                  <a:pt x="2854421" y="2347036"/>
                  <a:pt x="3132200" y="2447242"/>
                </a:cubicBezTo>
                <a:cubicBezTo>
                  <a:pt x="3214225" y="2485114"/>
                  <a:pt x="3322563" y="2476936"/>
                  <a:pt x="3378274" y="2560857"/>
                </a:cubicBezTo>
                <a:cubicBezTo>
                  <a:pt x="3471148" y="2656815"/>
                  <a:pt x="3478503" y="2894208"/>
                  <a:pt x="3508883" y="2990167"/>
                </a:cubicBezTo>
                <a:cubicBezTo>
                  <a:pt x="3561694" y="3072169"/>
                  <a:pt x="3568454" y="3068652"/>
                  <a:pt x="3598240" y="3107894"/>
                </a:cubicBezTo>
                <a:lnTo>
                  <a:pt x="3594745" y="3285579"/>
                </a:lnTo>
                <a:cubicBezTo>
                  <a:pt x="3632434" y="3346361"/>
                  <a:pt x="3604339" y="3311757"/>
                  <a:pt x="3651895" y="3356092"/>
                </a:cubicBezTo>
                <a:lnTo>
                  <a:pt x="3637711" y="3431264"/>
                </a:lnTo>
                <a:cubicBezTo>
                  <a:pt x="3669461" y="3449674"/>
                  <a:pt x="3681475" y="3431904"/>
                  <a:pt x="3719804" y="3476627"/>
                </a:cubicBezTo>
                <a:cubicBezTo>
                  <a:pt x="3747100" y="3522174"/>
                  <a:pt x="3715190" y="3574298"/>
                  <a:pt x="3712883" y="3623134"/>
                </a:cubicBezTo>
                <a:cubicBezTo>
                  <a:pt x="3810737" y="3668338"/>
                  <a:pt x="3974375" y="3976678"/>
                  <a:pt x="4072229" y="4192921"/>
                </a:cubicBezTo>
                <a:lnTo>
                  <a:pt x="4224629" y="4288171"/>
                </a:lnTo>
                <a:cubicBezTo>
                  <a:pt x="4276342" y="4450964"/>
                  <a:pt x="4308321" y="4521659"/>
                  <a:pt x="4300829" y="4756815"/>
                </a:cubicBezTo>
                <a:cubicBezTo>
                  <a:pt x="4202268" y="4993524"/>
                  <a:pt x="4185935" y="5141424"/>
                  <a:pt x="3847261" y="5216962"/>
                </a:cubicBezTo>
                <a:lnTo>
                  <a:pt x="3422680" y="5222784"/>
                </a:lnTo>
                <a:cubicBezTo>
                  <a:pt x="3348901" y="5207732"/>
                  <a:pt x="3373798" y="5209126"/>
                  <a:pt x="3313176" y="5151314"/>
                </a:cubicBezTo>
                <a:lnTo>
                  <a:pt x="3369638" y="5323498"/>
                </a:lnTo>
                <a:lnTo>
                  <a:pt x="438198" y="5324230"/>
                </a:lnTo>
                <a:lnTo>
                  <a:pt x="481304" y="4979179"/>
                </a:lnTo>
                <a:cubicBezTo>
                  <a:pt x="453711" y="4893522"/>
                  <a:pt x="445854" y="4867071"/>
                  <a:pt x="398526" y="4755101"/>
                </a:cubicBezTo>
                <a:cubicBezTo>
                  <a:pt x="403894" y="4649687"/>
                  <a:pt x="389525" y="4652816"/>
                  <a:pt x="421207" y="4524378"/>
                </a:cubicBezTo>
                <a:lnTo>
                  <a:pt x="348297" y="4473120"/>
                </a:lnTo>
                <a:cubicBezTo>
                  <a:pt x="328562" y="4368071"/>
                  <a:pt x="354876" y="4328805"/>
                  <a:pt x="279224" y="4134948"/>
                </a:cubicBezTo>
                <a:cubicBezTo>
                  <a:pt x="217163" y="3997944"/>
                  <a:pt x="138656" y="3874096"/>
                  <a:pt x="73305" y="3621969"/>
                </a:cubicBezTo>
                <a:cubicBezTo>
                  <a:pt x="24538" y="3425896"/>
                  <a:pt x="71158" y="3338367"/>
                  <a:pt x="12523" y="3119269"/>
                </a:cubicBezTo>
                <a:cubicBezTo>
                  <a:pt x="12066" y="2833176"/>
                  <a:pt x="-50885" y="2823377"/>
                  <a:pt x="109829" y="2487946"/>
                </a:cubicBezTo>
                <a:cubicBezTo>
                  <a:pt x="259443" y="2339886"/>
                  <a:pt x="589963" y="2214850"/>
                  <a:pt x="874434" y="2132575"/>
                </a:cubicBezTo>
                <a:cubicBezTo>
                  <a:pt x="1092173" y="2072702"/>
                  <a:pt x="1226075" y="1743973"/>
                  <a:pt x="1273431" y="1758902"/>
                </a:cubicBezTo>
                <a:cubicBezTo>
                  <a:pt x="1276588" y="1759897"/>
                  <a:pt x="1279360" y="1762420"/>
                  <a:pt x="1281747" y="1766651"/>
                </a:cubicBezTo>
                <a:cubicBezTo>
                  <a:pt x="1249173" y="1864230"/>
                  <a:pt x="1677091" y="2363092"/>
                  <a:pt x="1956993" y="2690917"/>
                </a:cubicBezTo>
                <a:cubicBezTo>
                  <a:pt x="1924422" y="2597402"/>
                  <a:pt x="1924741" y="2576252"/>
                  <a:pt x="1754023" y="2443267"/>
                </a:cubicBezTo>
                <a:lnTo>
                  <a:pt x="2026615" y="2183146"/>
                </a:lnTo>
                <a:lnTo>
                  <a:pt x="2044038" y="2183376"/>
                </a:lnTo>
                <a:cubicBezTo>
                  <a:pt x="1996486" y="2148046"/>
                  <a:pt x="1948508" y="2133093"/>
                  <a:pt x="1900529" y="2106944"/>
                </a:cubicBezTo>
                <a:cubicBezTo>
                  <a:pt x="1791825" y="2112289"/>
                  <a:pt x="1739038" y="2170262"/>
                  <a:pt x="1525079" y="1935494"/>
                </a:cubicBezTo>
                <a:cubicBezTo>
                  <a:pt x="1452054" y="1859294"/>
                  <a:pt x="1388897" y="1806119"/>
                  <a:pt x="1329029" y="1706894"/>
                </a:cubicBezTo>
                <a:cubicBezTo>
                  <a:pt x="1251687" y="1593051"/>
                  <a:pt x="1240129" y="1452894"/>
                  <a:pt x="1195679" y="1325894"/>
                </a:cubicBezTo>
                <a:cubicBezTo>
                  <a:pt x="1168657" y="1345926"/>
                  <a:pt x="1148214" y="1379116"/>
                  <a:pt x="1114614" y="1385991"/>
                </a:cubicBezTo>
                <a:cubicBezTo>
                  <a:pt x="1060982" y="1393140"/>
                  <a:pt x="971167" y="1160178"/>
                  <a:pt x="960295" y="992999"/>
                </a:cubicBezTo>
                <a:cubicBezTo>
                  <a:pt x="956914" y="871755"/>
                  <a:pt x="1002873" y="898526"/>
                  <a:pt x="1055408" y="898982"/>
                </a:cubicBezTo>
                <a:cubicBezTo>
                  <a:pt x="961597" y="398680"/>
                  <a:pt x="1206574" y="23367"/>
                  <a:pt x="1737713" y="0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4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97A1A6-914E-3B73-7B92-83D671D35CA9}"/>
              </a:ext>
            </a:extLst>
          </p:cNvPr>
          <p:cNvSpPr txBox="1"/>
          <p:nvPr/>
        </p:nvSpPr>
        <p:spPr>
          <a:xfrm>
            <a:off x="935503" y="1171604"/>
            <a:ext cx="7320537" cy="2328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1. Non – communicable Diseases </a:t>
            </a:r>
            <a:r>
              <a:rPr lang="en-US" sz="460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(NCDs)</a:t>
            </a:r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55BC3526-6F8A-D090-9124-CFEA01833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1" b="26555"/>
          <a:stretch/>
        </p:blipFill>
        <p:spPr>
          <a:xfrm>
            <a:off x="5042070" y="3589867"/>
            <a:ext cx="3765692" cy="16412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0996-4A1E-44C6-FC9C-EDAF77E6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2241" y="6406487"/>
            <a:ext cx="68333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6D3E243-C74D-C75A-B95F-6F0A0E21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7" y="159854"/>
            <a:ext cx="1735371" cy="583318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8562DF3-111D-9640-BAF1-5ED6726094E8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</p:spTree>
    <p:extLst>
      <p:ext uri="{BB962C8B-B14F-4D97-AF65-F5344CB8AC3E}">
        <p14:creationId xmlns:p14="http://schemas.microsoft.com/office/powerpoint/2010/main" val="4060890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7EC18-7EBD-FBE2-4C97-4C9AA18D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9" y="1498283"/>
            <a:ext cx="6602411" cy="98321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Group Members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D7445-4BFD-C82E-F0EE-044192CC1C4C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Madusanka G.K.I – IT21189944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Thisera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W.N.M - IT21190216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Hettiarachchi V. E - IT21379956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Rajapaksha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C. S - IT21377280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Hewavitharana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D. L - IT21189630</a:t>
            </a:r>
          </a:p>
        </p:txBody>
      </p:sp>
      <p:pic>
        <p:nvPicPr>
          <p:cNvPr id="19" name="Picture 18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4E595371-81B5-3145-F22E-B26F91DDA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r="18511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3FF76-F395-4E0D-5812-9D9FDCD4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 May 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B3D5C0-CE80-B95C-8DAD-F5058D3B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MLB_10.2_02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34A43890-EA03-16FB-46C1-E433A82B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867" y="109593"/>
            <a:ext cx="1946008" cy="1112468"/>
          </a:xfrm>
          <a:prstGeom prst="rect">
            <a:avLst/>
          </a:prstGeom>
        </p:spPr>
      </p:pic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6FB0A59F-E2C9-65B2-EE90-1BA7E842AE7D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30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394284-F80D-7F28-1DAA-2A4723770CA0}"/>
              </a:ext>
            </a:extLst>
          </p:cNvPr>
          <p:cNvSpPr txBox="1"/>
          <p:nvPr/>
        </p:nvSpPr>
        <p:spPr>
          <a:xfrm>
            <a:off x="213978" y="958842"/>
            <a:ext cx="8528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Mayo clinic -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"Parkinson's disease - Diagnosis and treatment - Mayo Clinic." 24 Mar. 2022,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https://www.mayoclinic.org/diseases-conditions/parkinsons-disease/diagnosis-treatment/drc-20376062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931EE-65BA-AC04-E39A-6AE882C55488}"/>
              </a:ext>
            </a:extLst>
          </p:cNvPr>
          <p:cNvSpPr txBox="1"/>
          <p:nvPr/>
        </p:nvSpPr>
        <p:spPr>
          <a:xfrm>
            <a:off x="213978" y="1992908"/>
            <a:ext cx="90600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You Must Get Healthy - 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https://www.youmustgethealthy.com/2021/09/ways-prevent-non-communicable-diseases.html</a:t>
            </a:r>
            <a:endParaRPr lang="en-US" sz="1800" u="sng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WHO- “World Health Organization”-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"Embassy of Sri Lanka Launches Global Youth Ambassador’s Program Trip ...."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https://mfa.gov.lk/embassy-of-sri-lanka-launches-global-youth-ambassadors-program-trip-to-sri-lanka/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Mental disorders - WHO | World Health Organization -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https://www.who.int/news-room/fact-sheets/detail/mental-disorders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"The effects of psychological distress and its interaction ...."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https://www.ncbi.nlm.nih.gov/pmc/articles/PMC5959313/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.</a:t>
            </a: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"Mental illness - Symptoms and causes - Mayo Clinic." 08 Jun. 2019, </a:t>
            </a:r>
            <a:r>
              <a:rPr lang="en-US" sz="1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https://www.mayoclinic.org/diseases-conditions/mental-illness/symptoms-causes/syc-20374968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.</a:t>
            </a: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09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2544ABD-ACF1-C708-0C58-D55F2E4D8363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06EE4-4183-3C5A-FA88-8FC1F1960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0" name="Picture 9" descr="A picture containing text, child, person, young&#10;&#10;Description automatically generated">
            <a:extLst>
              <a:ext uri="{FF2B5EF4-FFF2-40B4-BE49-F238E27FC236}">
                <a16:creationId xmlns:a16="http://schemas.microsoft.com/office/drawing/2014/main" id="{26D96605-25F5-8779-D972-00F972DFC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5988050" y="796205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7EE68245-9131-1B2F-A3F4-27699B8F45DD}"/>
              </a:ext>
            </a:extLst>
          </p:cNvPr>
          <p:cNvSpPr txBox="1">
            <a:spLocks/>
          </p:cNvSpPr>
          <p:nvPr/>
        </p:nvSpPr>
        <p:spPr>
          <a:xfrm>
            <a:off x="11016766" y="63279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0FB7E55-1B69-D679-C829-69BC403949C9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C2F07A-36A1-A592-1A19-A3D4AB2F9DCA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D549D-5471-ED58-8236-3AFCDDD2B845}"/>
              </a:ext>
            </a:extLst>
          </p:cNvPr>
          <p:cNvSpPr txBox="1"/>
          <p:nvPr/>
        </p:nvSpPr>
        <p:spPr>
          <a:xfrm>
            <a:off x="307774" y="343754"/>
            <a:ext cx="10259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- Communicable Diseases (</a:t>
            </a:r>
            <a:r>
              <a:rPr lang="en-US" sz="28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Chronic Diseases</a:t>
            </a:r>
            <a:r>
              <a:rPr lang="en-US" sz="28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A26E7-C1BB-26EC-11C1-273C3E72535C}"/>
              </a:ext>
            </a:extLst>
          </p:cNvPr>
          <p:cNvSpPr txBox="1"/>
          <p:nvPr/>
        </p:nvSpPr>
        <p:spPr>
          <a:xfrm>
            <a:off x="431469" y="1182231"/>
            <a:ext cx="9165210" cy="22467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illnesses caused by a mix of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 factors.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64E2A-1CDD-C3C8-9B68-F4449AD95347}"/>
              </a:ext>
            </a:extLst>
          </p:cNvPr>
          <p:cNvSpPr txBox="1"/>
          <p:nvPr/>
        </p:nvSpPr>
        <p:spPr>
          <a:xfrm>
            <a:off x="3358889" y="3859887"/>
            <a:ext cx="41574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Diabetics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65310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80AC4-E02A-7430-8297-E6291184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BCEC3A-772B-8E9C-2CE6-9558CC5A6E8B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ACD7604-4DBE-FE91-13A0-FEA7CFE2E365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FD42B-9F5A-8A96-4B7B-B473D195FF9D}"/>
              </a:ext>
            </a:extLst>
          </p:cNvPr>
          <p:cNvSpPr txBox="1"/>
          <p:nvPr/>
        </p:nvSpPr>
        <p:spPr>
          <a:xfrm>
            <a:off x="552602" y="1497069"/>
            <a:ext cx="87213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Noncommunicable diseases (NCDs) claim the lives of 41 million people each year.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E8275-1321-5767-E4B8-108EEB417100}"/>
              </a:ext>
            </a:extLst>
          </p:cNvPr>
          <p:cNvSpPr txBox="1"/>
          <p:nvPr/>
        </p:nvSpPr>
        <p:spPr>
          <a:xfrm>
            <a:off x="552601" y="2940018"/>
            <a:ext cx="87213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71%  from all deaths worldwide including more than 15million people between 30 – 69 ages. (WHO)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DFB3E-95BC-60D6-135F-D430E03097EF}"/>
              </a:ext>
            </a:extLst>
          </p:cNvPr>
          <p:cNvSpPr txBox="1"/>
          <p:nvPr/>
        </p:nvSpPr>
        <p:spPr>
          <a:xfrm>
            <a:off x="552601" y="4328743"/>
            <a:ext cx="8721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NCDs infect people with all ages, all area, all countries.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89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9AC72-4CAF-F1DD-C35E-A1C47E02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4" y="1662652"/>
            <a:ext cx="7704651" cy="4192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B97D00-26FA-3994-C723-D87D52ED1A52}"/>
              </a:ext>
            </a:extLst>
          </p:cNvPr>
          <p:cNvSpPr txBox="1"/>
          <p:nvPr/>
        </p:nvSpPr>
        <p:spPr>
          <a:xfrm>
            <a:off x="1025164" y="581808"/>
            <a:ext cx="8248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non-communicable diseases (NCD’s) are cause majority of deaths is Sri Lanka which is over 80%.</a:t>
            </a:r>
            <a:endParaRPr lang="en-US" sz="2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728E4D3-4C5C-A2D4-7169-84136128A67E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D7E2258-1CDA-9C5F-035A-7FD634FC65D5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35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1E1F530-1E72-9252-96A3-9FFCE3BC8586}"/>
              </a:ext>
            </a:extLst>
          </p:cNvPr>
          <p:cNvSpPr txBox="1">
            <a:spLocks/>
          </p:cNvSpPr>
          <p:nvPr/>
        </p:nvSpPr>
        <p:spPr>
          <a:xfrm>
            <a:off x="291705" y="45151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1 .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6570A-82F6-0608-11C4-EF1F9D207BC7}"/>
              </a:ext>
            </a:extLst>
          </p:cNvPr>
          <p:cNvSpPr txBox="1"/>
          <p:nvPr/>
        </p:nvSpPr>
        <p:spPr>
          <a:xfrm>
            <a:off x="131450" y="1219589"/>
            <a:ext cx="9936377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Diabetes is a </a:t>
            </a:r>
            <a:r>
              <a:rPr lang="en-US" sz="28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chronic (long-lasting) health condition that affects how your body turns food into energy.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ED197EF-1034-E3AD-2229-AFFBA60FC966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D2618B3-9B00-1FFF-2460-7686B7E0CAA9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A54F7-32DE-C5EB-708A-4AEFF4FC2A42}"/>
              </a:ext>
            </a:extLst>
          </p:cNvPr>
          <p:cNvSpPr txBox="1"/>
          <p:nvPr/>
        </p:nvSpPr>
        <p:spPr>
          <a:xfrm>
            <a:off x="131450" y="2396793"/>
            <a:ext cx="945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Diabetics patients can’t produce enough insulin. </a:t>
            </a:r>
          </a:p>
        </p:txBody>
      </p:sp>
      <p:pic>
        <p:nvPicPr>
          <p:cNvPr id="17" name="Picture 16" descr="A close-up of a person holding a pen&#10;&#10;Description automatically generated with low confidence">
            <a:extLst>
              <a:ext uri="{FF2B5EF4-FFF2-40B4-BE49-F238E27FC236}">
                <a16:creationId xmlns:a16="http://schemas.microsoft.com/office/drawing/2014/main" id="{86AADEF9-51F8-E8AE-DC07-AE1CD34B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22" y="3212628"/>
            <a:ext cx="4089389" cy="2726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C6BA57-A5D7-6FFB-AEFB-69B219C1B1A0}"/>
              </a:ext>
            </a:extLst>
          </p:cNvPr>
          <p:cNvSpPr txBox="1"/>
          <p:nvPr/>
        </p:nvSpPr>
        <p:spPr>
          <a:xfrm>
            <a:off x="131450" y="3143110"/>
            <a:ext cx="42614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Diabetics patients must get insulin injections.</a:t>
            </a:r>
          </a:p>
        </p:txBody>
      </p:sp>
    </p:spTree>
    <p:extLst>
      <p:ext uri="{BB962C8B-B14F-4D97-AF65-F5344CB8AC3E}">
        <p14:creationId xmlns:p14="http://schemas.microsoft.com/office/powerpoint/2010/main" val="248874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D1D0E3-364E-E3B3-BDA9-2164C3DFAF04}"/>
              </a:ext>
            </a:extLst>
          </p:cNvPr>
          <p:cNvSpPr txBox="1"/>
          <p:nvPr/>
        </p:nvSpPr>
        <p:spPr>
          <a:xfrm>
            <a:off x="309572" y="740367"/>
            <a:ext cx="86938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inactivity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major contributors to the rising diabetic population.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CA1A9-B176-3CDD-9DED-875ECF3E2BA1}"/>
              </a:ext>
            </a:extLst>
          </p:cNvPr>
          <p:cNvSpPr txBox="1"/>
          <p:nvPr/>
        </p:nvSpPr>
        <p:spPr>
          <a:xfrm>
            <a:off x="309572" y="2156342"/>
            <a:ext cx="884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is also becoming more common in Sri Lanka.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BBBE8-5D27-6A7B-663F-BF437353042C}"/>
              </a:ext>
            </a:extLst>
          </p:cNvPr>
          <p:cNvSpPr txBox="1"/>
          <p:nvPr/>
        </p:nvSpPr>
        <p:spPr>
          <a:xfrm>
            <a:off x="309572" y="3206102"/>
            <a:ext cx="8880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Patients Deaths in Sri Lanka reached 12,399 in 2018, accounting for 9.75% of all deaths (WHO).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90244-86C6-7C25-7C23-6D0E1A6D3C15}"/>
              </a:ext>
            </a:extLst>
          </p:cNvPr>
          <p:cNvSpPr txBox="1"/>
          <p:nvPr/>
        </p:nvSpPr>
        <p:spPr>
          <a:xfrm>
            <a:off x="309572" y="4622077"/>
            <a:ext cx="87382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Lanka is  ranked 35 in the world with an age adjusted death rate of 53.41.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8B47BE2-ABB5-C6BB-5850-D7F998AF13BC}"/>
              </a:ext>
            </a:extLst>
          </p:cNvPr>
          <p:cNvSpPr txBox="1">
            <a:spLocks/>
          </p:cNvSpPr>
          <p:nvPr/>
        </p:nvSpPr>
        <p:spPr>
          <a:xfrm>
            <a:off x="552605" y="6333021"/>
            <a:ext cx="5257645" cy="349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Madusanka G.K.I (IT21189944)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ABE6AEF-08D4-B340-3A57-A6787D01BE41}"/>
              </a:ext>
            </a:extLst>
          </p:cNvPr>
          <p:cNvSpPr txBox="1">
            <a:spLocks/>
          </p:cNvSpPr>
          <p:nvPr/>
        </p:nvSpPr>
        <p:spPr>
          <a:xfrm>
            <a:off x="11222241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z="28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899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630</TotalTime>
  <Words>1843</Words>
  <Application>Microsoft Office PowerPoint</Application>
  <PresentationFormat>Widescreen</PresentationFormat>
  <Paragraphs>301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Gill Sans MT</vt:lpstr>
      <vt:lpstr>Helvetica</vt:lpstr>
      <vt:lpstr>Symbol</vt:lpstr>
      <vt:lpstr>Times New Roman</vt:lpstr>
      <vt:lpstr>Trebuchet MS</vt:lpstr>
      <vt:lpstr>Walbaum Display</vt:lpstr>
      <vt:lpstr>Wingdings</vt:lpstr>
      <vt:lpstr>Wingdings 3</vt:lpstr>
      <vt:lpstr>3DFloatVTI</vt:lpstr>
      <vt:lpstr>Facet</vt:lpstr>
      <vt:lpstr>Ways of combating non-communicable diseases in Sri Lanka</vt:lpstr>
      <vt:lpstr>Content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Our Group Members</vt:lpstr>
      <vt:lpstr>PowerPoint Presentation</vt:lpstr>
      <vt:lpstr>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 of combating non-communicable diseases in Sri Lanka</dc:title>
  <dc:creator>Madusanka G.K.I. it21189944</dc:creator>
  <cp:lastModifiedBy>Madusanka G.K.I. it21189944</cp:lastModifiedBy>
  <cp:revision>12</cp:revision>
  <dcterms:created xsi:type="dcterms:W3CDTF">2022-05-03T12:17:37Z</dcterms:created>
  <dcterms:modified xsi:type="dcterms:W3CDTF">2022-05-04T07:02:23Z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